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2"/>
  </p:notesMasterIdLst>
  <p:sldIdLst>
    <p:sldId id="256" r:id="rId2"/>
    <p:sldId id="259" r:id="rId3"/>
    <p:sldId id="271" r:id="rId4"/>
    <p:sldId id="270" r:id="rId5"/>
    <p:sldId id="274" r:id="rId6"/>
    <p:sldId id="277" r:id="rId7"/>
    <p:sldId id="278" r:id="rId8"/>
    <p:sldId id="279" r:id="rId9"/>
    <p:sldId id="258" r:id="rId10"/>
    <p:sldId id="257" r:id="rId11"/>
    <p:sldId id="269" r:id="rId12"/>
    <p:sldId id="264" r:id="rId13"/>
    <p:sldId id="280" r:id="rId14"/>
    <p:sldId id="265" r:id="rId15"/>
    <p:sldId id="273" r:id="rId16"/>
    <p:sldId id="288" r:id="rId17"/>
    <p:sldId id="266" r:id="rId18"/>
    <p:sldId id="272" r:id="rId19"/>
    <p:sldId id="260" r:id="rId20"/>
    <p:sldId id="261" r:id="rId21"/>
    <p:sldId id="262" r:id="rId22"/>
    <p:sldId id="523" r:id="rId23"/>
    <p:sldId id="263" r:id="rId24"/>
    <p:sldId id="268" r:id="rId25"/>
    <p:sldId id="282" r:id="rId26"/>
    <p:sldId id="283" r:id="rId27"/>
    <p:sldId id="284" r:id="rId28"/>
    <p:sldId id="285" r:id="rId29"/>
    <p:sldId id="281" r:id="rId30"/>
    <p:sldId id="524" r:id="rId31"/>
  </p:sldIdLst>
  <p:sldSz cx="9144000" cy="5143500" type="screen16x9"/>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99" autoAdjust="0"/>
    <p:restoredTop sz="53659" autoAdjust="0"/>
  </p:normalViewPr>
  <p:slideViewPr>
    <p:cSldViewPr snapToGrid="0">
      <p:cViewPr varScale="1">
        <p:scale>
          <a:sx n="74" d="100"/>
          <a:sy n="74" d="100"/>
        </p:scale>
        <p:origin x="260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A682392-894D-4725-AA96-13C2221F0187}" type="datetimeFigureOut">
              <a:rPr lang="en-US" smtClean="0"/>
              <a:t>10/2/2019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421500-ABA7-4F80-9F33-EE022DA3CCF5}" type="slidenum">
              <a:rPr lang="en-US" smtClean="0"/>
              <a:t>‹#›</a:t>
            </a:fld>
            <a:endParaRPr lang="en-US"/>
          </a:p>
        </p:txBody>
      </p:sp>
    </p:spTree>
    <p:extLst>
      <p:ext uri="{BB962C8B-B14F-4D97-AF65-F5344CB8AC3E}">
        <p14:creationId xmlns:p14="http://schemas.microsoft.com/office/powerpoint/2010/main" val="30809791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Report No. FHWA-SA-19-034  </a:t>
            </a:r>
            <a:endParaRPr lang="en-US"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a:t>
            </a:fld>
            <a:endParaRPr lang="en-US"/>
          </a:p>
        </p:txBody>
      </p:sp>
    </p:spTree>
    <p:extLst>
      <p:ext uri="{BB962C8B-B14F-4D97-AF65-F5344CB8AC3E}">
        <p14:creationId xmlns:p14="http://schemas.microsoft.com/office/powerpoint/2010/main" val="21498575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Maintenance should be considered in planning and design and should attempt to keep facilities hazard-free.</a:t>
            </a:r>
            <a:endParaRPr lang="en-US" altLang="en-US" b="1" dirty="0"/>
          </a:p>
          <a:p>
            <a:r>
              <a:rPr lang="en-US" altLang="en-US" b="1" dirty="0"/>
              <a:t>Notes:</a:t>
            </a:r>
          </a:p>
          <a:p>
            <a:r>
              <a:rPr lang="en-US" altLang="en-US" dirty="0"/>
              <a:t>Common maintenance includes:</a:t>
            </a:r>
          </a:p>
          <a:p>
            <a:pPr>
              <a:spcBef>
                <a:spcPct val="0"/>
              </a:spcBef>
            </a:pPr>
            <a:r>
              <a:rPr lang="en-US" altLang="en-US" dirty="0"/>
              <a:t>• Sweeping pavement edges and paved shoulders with sufficient care.</a:t>
            </a:r>
          </a:p>
          <a:p>
            <a:pPr>
              <a:spcBef>
                <a:spcPct val="0"/>
              </a:spcBef>
            </a:pPr>
            <a:r>
              <a:rPr lang="en-US" altLang="en-US" dirty="0"/>
              <a:t>• Patching surfaces as smoothly as possible and requiring other agencies or private companies to do likewise whenever they dig up a road or trail.</a:t>
            </a:r>
          </a:p>
          <a:p>
            <a:pPr>
              <a:spcBef>
                <a:spcPct val="0"/>
              </a:spcBef>
            </a:pPr>
            <a:r>
              <a:rPr lang="en-US" altLang="en-US" dirty="0"/>
              <a:t>• Making sure pavement overlay projects feather the new surface into the existing one or otherwise do not create new linear joints.</a:t>
            </a:r>
          </a:p>
          <a:p>
            <a:pPr>
              <a:spcBef>
                <a:spcPct val="0"/>
              </a:spcBef>
            </a:pPr>
            <a:r>
              <a:rPr lang="en-US" altLang="en-US" dirty="0"/>
              <a:t>• Replacing such hazards as dangerous grates or utility covers as the opportunity arises.</a:t>
            </a:r>
          </a:p>
          <a:p>
            <a:pPr>
              <a:spcBef>
                <a:spcPct val="0"/>
              </a:spcBef>
            </a:pPr>
            <a:r>
              <a:rPr lang="en-US" altLang="en-US" dirty="0"/>
              <a:t>• Patching potholes in an expeditious manner.</a:t>
            </a:r>
          </a:p>
          <a:p>
            <a:pPr>
              <a:spcBef>
                <a:spcPct val="0"/>
              </a:spcBef>
            </a:pPr>
            <a:r>
              <a:rPr lang="en-US" altLang="en-US" dirty="0"/>
              <a:t>• Routinely cutting back all encroaching vegetation, especially on trails or popular bike routes.</a:t>
            </a:r>
          </a:p>
          <a:p>
            <a:r>
              <a:rPr lang="en-US" altLang="en-US" dirty="0"/>
              <a:t>Bicyclists should be encouraged to report maintenance problems and hazards. This can be accomplished by developing a bicycle spot improvement form, distributing copies throughout the bicycling community, and then making sure returned forms are acted upon in a timely fashion.</a:t>
            </a:r>
          </a:p>
          <a:p>
            <a:r>
              <a:rPr lang="en-US" altLang="en-US" dirty="0"/>
              <a:t>Design and build new roadways and bikeways in such a way as to reduce the potential for accumulating debris.</a:t>
            </a:r>
            <a:endParaRPr lang="en-US" altLang="en-US" i="0"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1" dirty="0"/>
              <a:t>Source: </a:t>
            </a:r>
            <a:r>
              <a:rPr lang="en-US" altLang="en-US" b="0" dirty="0"/>
              <a:t>FHWA. (2006). </a:t>
            </a:r>
            <a:r>
              <a:rPr lang="en-US" altLang="en-US" b="0" i="1" dirty="0"/>
              <a:t>University Course on Bicycle and Pedestrian Transportation</a:t>
            </a:r>
            <a:r>
              <a:rPr lang="en-US" altLang="en-US" b="0" dirty="0"/>
              <a:t>, Lesson 16, Bicycle Facility Maintenance.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0" dirty="0"/>
              <a:t>Image: http://pedbikeimages.org/largeimages/mi.newcenter.unbikeable-large.jpg</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13</a:t>
            </a:fld>
            <a:endParaRPr lang="en-US"/>
          </a:p>
        </p:txBody>
      </p:sp>
    </p:spTree>
    <p:extLst>
      <p:ext uri="{BB962C8B-B14F-4D97-AF65-F5344CB8AC3E}">
        <p14:creationId xmlns:p14="http://schemas.microsoft.com/office/powerpoint/2010/main" val="152109774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Student Question</a:t>
            </a:r>
            <a:r>
              <a:rPr lang="en-US" dirty="0"/>
              <a:t>: </a:t>
            </a:r>
            <a:r>
              <a:rPr lang="en-US" i="1" dirty="0"/>
              <a:t>Ask students </a:t>
            </a:r>
            <a:r>
              <a:rPr lang="en-US" altLang="en-US" i="1" dirty="0"/>
              <a:t>if they can think of any local examples where poor maintenance is an issue.</a:t>
            </a: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(Top): http://www.pedbikeimages.org/mediumimages/mi.grandville.nograte2-large.jpg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Image (Bottom right): http://www.pedbikeimages.org/mediumimages/mi.westgrand.railcrossing-large.jpg</a:t>
            </a:r>
          </a:p>
        </p:txBody>
      </p:sp>
      <p:sp>
        <p:nvSpPr>
          <p:cNvPr id="4" name="Slide Number Placeholder 3"/>
          <p:cNvSpPr>
            <a:spLocks noGrp="1"/>
          </p:cNvSpPr>
          <p:nvPr>
            <p:ph type="sldNum" sz="quarter" idx="5"/>
          </p:nvPr>
        </p:nvSpPr>
        <p:spPr/>
        <p:txBody>
          <a:bodyPr/>
          <a:lstStyle/>
          <a:p>
            <a:fld id="{E5421500-ABA7-4F80-9F33-EE022DA3CCF5}" type="slidenum">
              <a:rPr lang="en-US" smtClean="0"/>
              <a:t>14</a:t>
            </a:fld>
            <a:endParaRPr lang="en-US"/>
          </a:p>
        </p:txBody>
      </p:sp>
    </p:spTree>
    <p:extLst>
      <p:ext uri="{BB962C8B-B14F-4D97-AF65-F5344CB8AC3E}">
        <p14:creationId xmlns:p14="http://schemas.microsoft.com/office/powerpoint/2010/main" val="1401073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15</a:t>
            </a:fld>
            <a:endParaRPr lang="en-US"/>
          </a:p>
        </p:txBody>
      </p:sp>
    </p:spTree>
    <p:extLst>
      <p:ext uri="{BB962C8B-B14F-4D97-AF65-F5344CB8AC3E}">
        <p14:creationId xmlns:p14="http://schemas.microsoft.com/office/powerpoint/2010/main" val="231518776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 </a:t>
            </a:r>
            <a:r>
              <a:rPr lang="en-US" dirty="0"/>
              <a:t>Jurisdictions should have policy and action plans that address these key issues. </a:t>
            </a:r>
            <a:endParaRPr lang="en-US" b="1" dirty="0"/>
          </a:p>
          <a:p>
            <a:r>
              <a:rPr lang="en-US" b="1" dirty="0"/>
              <a:t>Notes: </a:t>
            </a:r>
            <a:r>
              <a:rPr lang="en-US" b="0" i="1" dirty="0"/>
              <a:t>Notice in image: </a:t>
            </a:r>
            <a:r>
              <a:rPr lang="en-US" dirty="0"/>
              <a:t>partially shoveled sidewalk, but no access to the intersection.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altLang="en-US" b="0" dirty="0"/>
              <a:t>Federal Highway Administration. (2013). </a:t>
            </a:r>
            <a:r>
              <a:rPr lang="en-US" altLang="en-US" b="0" i="1" dirty="0"/>
              <a:t>Guide for Maintaining Pedestrian Facilities for Enhanced Safety</a:t>
            </a:r>
            <a:r>
              <a:rPr lang="en-US" altLang="en-US" b="0" dirty="0"/>
              <a:t>. Available: https://safety.fhwa.dot.gov/ped_bike/tools_solve/fhwasa13037/</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1" dirty="0"/>
          </a:p>
          <a:p>
            <a:r>
              <a:rPr lang="en-US" b="0" baseline="0" dirty="0"/>
              <a:t> </a:t>
            </a:r>
          </a:p>
          <a:p>
            <a:r>
              <a:rPr lang="en-US" b="0" baseline="0" dirty="0"/>
              <a:t>Image (Top): http://www.pedbikeimages.org/mediumimages/47b90816e2690c014bcec50a2da59ea7.jpg</a:t>
            </a:r>
          </a:p>
          <a:p>
            <a:r>
              <a:rPr lang="en-US" b="0" dirty="0"/>
              <a:t>Image (Bottom): http://pedbikeimages.org/mediumimages/audit1.transit_shelter.mammoth2jpg.jpg</a:t>
            </a:r>
          </a:p>
        </p:txBody>
      </p:sp>
      <p:sp>
        <p:nvSpPr>
          <p:cNvPr id="4" name="Slide Number Placeholder 3"/>
          <p:cNvSpPr>
            <a:spLocks noGrp="1"/>
          </p:cNvSpPr>
          <p:nvPr>
            <p:ph type="sldNum" sz="quarter" idx="5"/>
          </p:nvPr>
        </p:nvSpPr>
        <p:spPr/>
        <p:txBody>
          <a:bodyPr/>
          <a:lstStyle/>
          <a:p>
            <a:fld id="{E5421500-ABA7-4F80-9F33-EE022DA3CCF5}" type="slidenum">
              <a:rPr lang="en-US" smtClean="0"/>
              <a:t>16</a:t>
            </a:fld>
            <a:endParaRPr lang="en-US"/>
          </a:p>
        </p:txBody>
      </p:sp>
    </p:spTree>
    <p:extLst>
      <p:ext uri="{BB962C8B-B14F-4D97-AF65-F5344CB8AC3E}">
        <p14:creationId xmlns:p14="http://schemas.microsoft.com/office/powerpoint/2010/main" val="24123215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b="0" dirty="0"/>
              <a:t> In places prone to heavy snowfall, master/comprehensive plans and mobility plans should address winter maintenance as an important element of a complete and accessible network. The responsibility of clearing sidewalks or ROW may fall on different stakeholders (lessees, property owners, city) and these expectations should be clearly communicated.</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 </a:t>
            </a:r>
            <a:r>
              <a:rPr lang="en-US" b="0" dirty="0"/>
              <a:t>City</a:t>
            </a:r>
            <a:r>
              <a:rPr lang="en-US" b="0" baseline="0" dirty="0"/>
              <a:t> of Minneapolis, Pedestrian and Bicycle Winter maintenance Study (April 2018), </a:t>
            </a:r>
            <a:r>
              <a:rPr lang="en-US" b="0" dirty="0"/>
              <a:t>http://www.minneapolismn.gov/www/groups/public/@publicworks/documents/webcontent/wcmsp-210946.pdf</a:t>
            </a:r>
          </a:p>
          <a:p>
            <a:r>
              <a:rPr lang="en-US" b="0" baseline="0" dirty="0"/>
              <a:t> </a:t>
            </a:r>
            <a:endParaRPr lang="en-US" b="0" dirty="0"/>
          </a:p>
        </p:txBody>
      </p:sp>
      <p:sp>
        <p:nvSpPr>
          <p:cNvPr id="4" name="Slide Number Placeholder 3"/>
          <p:cNvSpPr>
            <a:spLocks noGrp="1"/>
          </p:cNvSpPr>
          <p:nvPr>
            <p:ph type="sldNum" sz="quarter" idx="5"/>
          </p:nvPr>
        </p:nvSpPr>
        <p:spPr/>
        <p:txBody>
          <a:bodyPr/>
          <a:lstStyle/>
          <a:p>
            <a:fld id="{E5421500-ABA7-4F80-9F33-EE022DA3CCF5}" type="slidenum">
              <a:rPr lang="en-US" smtClean="0"/>
              <a:t>17</a:t>
            </a:fld>
            <a:endParaRPr lang="en-US"/>
          </a:p>
        </p:txBody>
      </p:sp>
    </p:spTree>
    <p:extLst>
      <p:ext uri="{BB962C8B-B14F-4D97-AF65-F5344CB8AC3E}">
        <p14:creationId xmlns:p14="http://schemas.microsoft.com/office/powerpoint/2010/main" val="23496896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18</a:t>
            </a:fld>
            <a:endParaRPr lang="en-US"/>
          </a:p>
        </p:txBody>
      </p:sp>
    </p:spTree>
    <p:extLst>
      <p:ext uri="{BB962C8B-B14F-4D97-AF65-F5344CB8AC3E}">
        <p14:creationId xmlns:p14="http://schemas.microsoft.com/office/powerpoint/2010/main" val="24689819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tLang="en-US" b="1" dirty="0"/>
              <a:t>Key Message:</a:t>
            </a:r>
            <a:r>
              <a:rPr lang="en-US" altLang="en-US" dirty="0"/>
              <a:t> There are several planning and design elements helpful in accommodating pedestrians and bicyclists in work zones.</a:t>
            </a:r>
          </a:p>
          <a:p>
            <a:r>
              <a:rPr lang="en-US" altLang="en-US" b="1" dirty="0"/>
              <a:t>Notes: </a:t>
            </a:r>
            <a:r>
              <a:rPr lang="en-US" dirty="0"/>
              <a:t>Preserving access to transit and businesses is another consideration.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en-US" b="1" dirty="0"/>
              <a:t>Source: </a:t>
            </a:r>
            <a:r>
              <a:rPr lang="en-US" altLang="en-US" b="0" dirty="0"/>
              <a:t>FHWA. (2006). </a:t>
            </a:r>
            <a:r>
              <a:rPr lang="en-US" altLang="en-US" b="0" i="1" dirty="0"/>
              <a:t>University Course on Bicycle and Pedestrian Transportation</a:t>
            </a:r>
            <a:r>
              <a:rPr lang="en-US" altLang="en-US" b="0" dirty="0"/>
              <a:t>, Lesson 21, Bicycle and Pedestrian Accommodation in Work Zones.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altLang="en-US" b="0" dirty="0"/>
          </a:p>
        </p:txBody>
      </p:sp>
      <p:sp>
        <p:nvSpPr>
          <p:cNvPr id="4" name="Slide Number Placeholder 3"/>
          <p:cNvSpPr>
            <a:spLocks noGrp="1"/>
          </p:cNvSpPr>
          <p:nvPr>
            <p:ph type="sldNum" sz="quarter" idx="5"/>
          </p:nvPr>
        </p:nvSpPr>
        <p:spPr/>
        <p:txBody>
          <a:bodyPr/>
          <a:lstStyle/>
          <a:p>
            <a:fld id="{E5421500-ABA7-4F80-9F33-EE022DA3CCF5}" type="slidenum">
              <a:rPr lang="en-US" smtClean="0"/>
              <a:t>19</a:t>
            </a:fld>
            <a:endParaRPr lang="en-US"/>
          </a:p>
        </p:txBody>
      </p:sp>
    </p:spTree>
    <p:extLst>
      <p:ext uri="{BB962C8B-B14F-4D97-AF65-F5344CB8AC3E}">
        <p14:creationId xmlns:p14="http://schemas.microsoft.com/office/powerpoint/2010/main" val="52269899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 </a:t>
            </a:r>
          </a:p>
          <a:p>
            <a:pPr marL="171450" indent="-171450">
              <a:buFont typeface="Arial" panose="020B0604020202020204" pitchFamily="34" charset="0"/>
              <a:buChar char="•"/>
            </a:pPr>
            <a:r>
              <a:rPr lang="en-US" dirty="0"/>
              <a:t>The type of temporary traffic control treatment will depend upon the type of work being performed, the duration of the work, how pedestrians might be affected by the work activity, or potential hazards/impediments to travel. </a:t>
            </a:r>
          </a:p>
          <a:p>
            <a:pPr marL="171450" indent="-171450">
              <a:buFont typeface="Arial" panose="020B0604020202020204" pitchFamily="34" charset="0"/>
              <a:buChar char="•"/>
            </a:pPr>
            <a:r>
              <a:rPr lang="en-US" dirty="0"/>
              <a:t>Treatments left in place over several days that do not have workers present at all times will require more extensive efforts to accommodate pedestrians.</a:t>
            </a:r>
          </a:p>
          <a:p>
            <a:pPr marL="0" indent="0">
              <a:buFont typeface="Arial" panose="020B0604020202020204" pitchFamily="34" charset="0"/>
              <a:buNone/>
            </a:pPr>
            <a:r>
              <a:rPr lang="en-US" b="1" dirty="0"/>
              <a:t>Sources: </a:t>
            </a:r>
            <a:r>
              <a:rPr lang="en-US" dirty="0"/>
              <a:t>American Road and Transportation Builders Association. (2018). </a:t>
            </a:r>
            <a:r>
              <a:rPr lang="en-US" i="1" dirty="0"/>
              <a:t>Pedestrian Accommodation in Work Zones: A Field Guide. </a:t>
            </a:r>
            <a:r>
              <a:rPr lang="en-US" dirty="0"/>
              <a:t>Available: </a:t>
            </a:r>
            <a:r>
              <a:rPr lang="en-US" b="0" dirty="0"/>
              <a:t>https://www.workzonesafety.org/files/documents/training/fhwa_wz_grant/artba_pedestrian_accommodation_wz.pdf</a:t>
            </a:r>
          </a:p>
          <a:p>
            <a:pPr marL="0" indent="0">
              <a:buFont typeface="Arial" panose="020B0604020202020204" pitchFamily="34" charset="0"/>
              <a:buNone/>
            </a:pPr>
            <a:endParaRPr lang="en-US" b="0" dirty="0"/>
          </a:p>
        </p:txBody>
      </p:sp>
      <p:sp>
        <p:nvSpPr>
          <p:cNvPr id="4" name="Slide Number Placeholder 3"/>
          <p:cNvSpPr>
            <a:spLocks noGrp="1"/>
          </p:cNvSpPr>
          <p:nvPr>
            <p:ph type="sldNum" sz="quarter" idx="5"/>
          </p:nvPr>
        </p:nvSpPr>
        <p:spPr/>
        <p:txBody>
          <a:bodyPr/>
          <a:lstStyle/>
          <a:p>
            <a:fld id="{E5421500-ABA7-4F80-9F33-EE022DA3CCF5}" type="slidenum">
              <a:rPr lang="en-US" smtClean="0"/>
              <a:t>20</a:t>
            </a:fld>
            <a:endParaRPr lang="en-US"/>
          </a:p>
        </p:txBody>
      </p:sp>
    </p:spTree>
    <p:extLst>
      <p:ext uri="{BB962C8B-B14F-4D97-AF65-F5344CB8AC3E}">
        <p14:creationId xmlns:p14="http://schemas.microsoft.com/office/powerpoint/2010/main" val="21969936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0" kern="1200" dirty="0">
                <a:solidFill>
                  <a:schemeClr val="tx1"/>
                </a:solidFill>
                <a:effectLst/>
                <a:latin typeface="+mn-lt"/>
                <a:ea typeface="+mn-ea"/>
                <a:cs typeface="+mn-cs"/>
              </a:rPr>
              <a:t>Source</a:t>
            </a:r>
            <a:r>
              <a:rPr lang="en-US" sz="1200" b="0" i="0" kern="1200" dirty="0">
                <a:solidFill>
                  <a:schemeClr val="tx1"/>
                </a:solidFill>
                <a:effectLst/>
                <a:latin typeface="+mn-lt"/>
                <a:ea typeface="+mn-ea"/>
                <a:cs typeface="+mn-cs"/>
              </a:rPr>
              <a:t>: MUTCD figure 6H-29 Crosswalk Closures and Pedestrian Detours (TA-29)</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21</a:t>
            </a:fld>
            <a:endParaRPr lang="en-US"/>
          </a:p>
        </p:txBody>
      </p:sp>
    </p:spTree>
    <p:extLst>
      <p:ext uri="{BB962C8B-B14F-4D97-AF65-F5344CB8AC3E}">
        <p14:creationId xmlns:p14="http://schemas.microsoft.com/office/powerpoint/2010/main" val="24192281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a:t>
            </a:r>
            <a:r>
              <a:rPr lang="en-US" dirty="0"/>
              <a:t>As with vehicles, when pedestrians traverse the work zone, the route must be clearly marked, a suitable surface must be provided, and pedestrians must be protected from other traffic and work operations, including drop-offs. When they exit the work area, pedestrians need to be guided back to their original route. This slide highlights the devices and features that may be needed to provide an accessible route in a temporary traffic control zone.</a:t>
            </a:r>
            <a:endParaRPr lang="en-US" b="0" dirty="0"/>
          </a:p>
          <a:p>
            <a:r>
              <a:rPr lang="en-US" b="1" dirty="0"/>
              <a:t>Notes</a:t>
            </a:r>
            <a:r>
              <a:rPr lang="en-US" dirty="0"/>
              <a:t>: The MUTCD requires that “When existing pedestrian facilities are disrupted, closed, or relocated in a TTC zone, the temporary facilities shall be detectable and shall include accessibility features consistent with the features present in the existing pedestrian facility.” This is reinforced by the proposed PROWAG guidelines: “temporary routes are alterations to an existing developed pedestrian environment and are required to achieve the maximum accessibility feasible under existing conditions.”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Connection to other Module: </a:t>
            </a:r>
            <a:r>
              <a:rPr lang="en-US" b="0" dirty="0"/>
              <a:t>This slide is also shown in the module on Accessibility and ADA.</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The American Traffic Safety Services Association. (2012). Applying the Americans with Disabilities Act in Work Zones: A Practitioner Guide. Available: https://www.workzonesafety.org/files/documents/training/fhwa_wz_grant/ada_guide.pdf</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22</a:t>
            </a:fld>
            <a:endParaRPr lang="en-US"/>
          </a:p>
        </p:txBody>
      </p:sp>
    </p:spTree>
    <p:extLst>
      <p:ext uri="{BB962C8B-B14F-4D97-AF65-F5344CB8AC3E}">
        <p14:creationId xmlns:p14="http://schemas.microsoft.com/office/powerpoint/2010/main" val="2561852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Key Message</a:t>
            </a:r>
            <a:r>
              <a:rPr lang="en-US" b="0" dirty="0"/>
              <a:t>: Pop-up projects and interim designs are considered “quick-build” projects.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u="none" dirty="0" err="1"/>
              <a:t>PeopleForBikes</a:t>
            </a:r>
            <a:r>
              <a:rPr lang="en-US" u="none" dirty="0"/>
              <a:t>. (2016). </a:t>
            </a:r>
            <a:r>
              <a:rPr lang="en-US" i="1" dirty="0"/>
              <a:t>Quick Builds For Better Streets: A New Project Delivery Model For U.S. Cities</a:t>
            </a:r>
            <a:r>
              <a:rPr lang="en-US" dirty="0"/>
              <a:t>. Available: https://s3-us-west-2.amazonaws.com/static.peopleforbikes.org/images/glp/PeopleForBikes-Quick-Builds-for-Better-Streets-Report.pdf [Accessed July 2019]</a:t>
            </a:r>
          </a:p>
          <a:p>
            <a:pPr marL="0" marR="0" lvl="0" indent="0" algn="l" defTabSz="914400" rtl="0" eaLnBrk="1" fontAlgn="auto" latinLnBrk="0" hangingPunct="1">
              <a:lnSpc>
                <a:spcPct val="100000"/>
              </a:lnSpc>
              <a:spcBef>
                <a:spcPts val="0"/>
              </a:spcBef>
              <a:spcAft>
                <a:spcPts val="0"/>
              </a:spcAft>
              <a:buClrTx/>
              <a:buSzTx/>
              <a:buFont typeface="+mj-lt"/>
              <a:buNone/>
              <a:tabLst/>
              <a:defRPr/>
            </a:pPr>
            <a:endParaRPr lang="en-US" u="none" dirty="0"/>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4</a:t>
            </a:fld>
            <a:endParaRPr lang="en-US"/>
          </a:p>
        </p:txBody>
      </p:sp>
    </p:spTree>
    <p:extLst>
      <p:ext uri="{BB962C8B-B14F-4D97-AF65-F5344CB8AC3E}">
        <p14:creationId xmlns:p14="http://schemas.microsoft.com/office/powerpoint/2010/main" val="10014284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(left): http://www.pedbikeimages.org/largeimages/20180524_125532.jpg</a:t>
            </a:r>
          </a:p>
          <a:p>
            <a:r>
              <a:rPr lang="en-US" dirty="0"/>
              <a:t>Image (right): http://www.pedbikeimages.org/largeimages/cc10a4bccc60e4fe9954b625634ee69e.jpg</a:t>
            </a:r>
          </a:p>
        </p:txBody>
      </p:sp>
      <p:sp>
        <p:nvSpPr>
          <p:cNvPr id="4" name="Slide Number Placeholder 3"/>
          <p:cNvSpPr>
            <a:spLocks noGrp="1"/>
          </p:cNvSpPr>
          <p:nvPr>
            <p:ph type="sldNum" sz="quarter" idx="5"/>
          </p:nvPr>
        </p:nvSpPr>
        <p:spPr/>
        <p:txBody>
          <a:bodyPr/>
          <a:lstStyle/>
          <a:p>
            <a:fld id="{E5421500-ABA7-4F80-9F33-EE022DA3CCF5}" type="slidenum">
              <a:rPr lang="en-US" smtClean="0"/>
              <a:t>23</a:t>
            </a:fld>
            <a:endParaRPr lang="en-US"/>
          </a:p>
        </p:txBody>
      </p:sp>
    </p:spTree>
    <p:extLst>
      <p:ext uri="{BB962C8B-B14F-4D97-AF65-F5344CB8AC3E}">
        <p14:creationId xmlns:p14="http://schemas.microsoft.com/office/powerpoint/2010/main" val="12846883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Key message:</a:t>
            </a:r>
            <a:r>
              <a:rPr lang="en-US" b="0" dirty="0"/>
              <a:t> The last few slides will show examples of places that have already implemented standards or published guides to accommodate pedestrians and bicyclists in the case of construction in the right-of-way.</a:t>
            </a:r>
          </a:p>
          <a:p>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24</a:t>
            </a:fld>
            <a:endParaRPr lang="en-US"/>
          </a:p>
        </p:txBody>
      </p:sp>
    </p:spTree>
    <p:extLst>
      <p:ext uri="{BB962C8B-B14F-4D97-AF65-F5344CB8AC3E}">
        <p14:creationId xmlns:p14="http://schemas.microsoft.com/office/powerpoint/2010/main" val="290323652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pPr marL="171450" indent="-171450">
              <a:buFont typeface="Arial" panose="020B0604020202020204" pitchFamily="34" charset="0"/>
              <a:buChar char="•"/>
            </a:pPr>
            <a:r>
              <a:rPr lang="en-US" dirty="0"/>
              <a:t>Presents basic guidelines for work zone traffic control for pedestrians and bicyclists.</a:t>
            </a:r>
          </a:p>
          <a:p>
            <a:pPr marL="171450" indent="-171450">
              <a:buFont typeface="Arial" panose="020B0604020202020204" pitchFamily="34" charset="0"/>
              <a:buChar char="•"/>
            </a:pPr>
            <a:r>
              <a:rPr lang="en-US" dirty="0"/>
              <a:t>Intended to illustrate the principles of proper work zone traffic control, including:</a:t>
            </a:r>
          </a:p>
          <a:p>
            <a:pPr marL="628650" lvl="1" indent="-171450">
              <a:buFont typeface="Arial" panose="020B0604020202020204" pitchFamily="34" charset="0"/>
              <a:buChar char="•"/>
            </a:pPr>
            <a:r>
              <a:rPr lang="en-US" dirty="0"/>
              <a:t>Compliance with ADA standards.</a:t>
            </a:r>
          </a:p>
          <a:p>
            <a:pPr marL="628650" lvl="1" indent="-171450">
              <a:buFont typeface="Arial" panose="020B0604020202020204" pitchFamily="34" charset="0"/>
              <a:buChar char="•"/>
            </a:pPr>
            <a:r>
              <a:rPr lang="en-US" dirty="0"/>
              <a:t>Bicycle/shared use Paths.</a:t>
            </a:r>
          </a:p>
          <a:p>
            <a:pPr marL="628650" lvl="1" indent="-171450">
              <a:buFont typeface="Arial" panose="020B0604020202020204" pitchFamily="34" charset="0"/>
              <a:buChar char="•"/>
            </a:pPr>
            <a:r>
              <a:rPr lang="en-US" dirty="0"/>
              <a:t>Guide to selecting appropriate treatments.</a:t>
            </a:r>
          </a:p>
          <a:p>
            <a:pPr marL="628650" lvl="1" indent="-171450">
              <a:buFont typeface="Arial" panose="020B0604020202020204" pitchFamily="34" charset="0"/>
              <a:buChar char="•"/>
            </a:pPr>
            <a:r>
              <a:rPr lang="en-US" dirty="0"/>
              <a:t>Accessibility “checklist” for pedestrians and bicycles.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b="0" dirty="0"/>
              <a:t>VDOT Work Zone Pedestrian and Bicycle Guidance, May 2016</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25</a:t>
            </a:fld>
            <a:endParaRPr lang="en-US"/>
          </a:p>
        </p:txBody>
      </p:sp>
    </p:spTree>
    <p:extLst>
      <p:ext uri="{BB962C8B-B14F-4D97-AF65-F5344CB8AC3E}">
        <p14:creationId xmlns:p14="http://schemas.microsoft.com/office/powerpoint/2010/main" val="174110097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Source: </a:t>
            </a:r>
            <a:r>
              <a:rPr lang="en-US" b="0" dirty="0"/>
              <a:t>VDOT Work Zone Pedestrian and Bicycle Guidance, May 2016</a:t>
            </a:r>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26</a:t>
            </a:fld>
            <a:endParaRPr lang="en-US"/>
          </a:p>
        </p:txBody>
      </p:sp>
    </p:spTree>
    <p:extLst>
      <p:ext uri="{BB962C8B-B14F-4D97-AF65-F5344CB8AC3E}">
        <p14:creationId xmlns:p14="http://schemas.microsoft.com/office/powerpoint/2010/main" val="2304390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b="1" dirty="0"/>
              <a:t>Notes</a:t>
            </a:r>
            <a:r>
              <a:rPr lang="en-US" dirty="0"/>
              <a:t>: </a:t>
            </a:r>
          </a:p>
          <a:p>
            <a:pPr marL="171450" indent="-171450">
              <a:buFont typeface="Arial" panose="020B0604020202020204" pitchFamily="34" charset="0"/>
              <a:buChar char="•"/>
            </a:pPr>
            <a:r>
              <a:rPr lang="en-US" dirty="0"/>
              <a:t>Provides guidance and standards to District DOT employees for reviewing construction of protected walkways on sidewalks and roadways.</a:t>
            </a:r>
          </a:p>
          <a:p>
            <a:pPr marL="171450" indent="-171450">
              <a:buFont typeface="Arial" panose="020B0604020202020204" pitchFamily="34" charset="0"/>
              <a:buChar char="•"/>
            </a:pPr>
            <a:r>
              <a:rPr lang="en-US" dirty="0"/>
              <a:t>Provides guidance on preferred methods for routing pedestrians safely through work zones occupying public space in the District of Columbia, including:</a:t>
            </a:r>
          </a:p>
          <a:p>
            <a:pPr marL="628650" lvl="1" indent="-171450">
              <a:buFont typeface="Arial" panose="020B0604020202020204" pitchFamily="34" charset="0"/>
              <a:buChar char="•"/>
            </a:pPr>
            <a:r>
              <a:rPr lang="en-US" dirty="0"/>
              <a:t>Construction standards.</a:t>
            </a:r>
          </a:p>
          <a:p>
            <a:pPr marL="628650" lvl="1" indent="-171450">
              <a:buFont typeface="Arial" panose="020B0604020202020204" pitchFamily="34" charset="0"/>
              <a:buChar char="•"/>
            </a:pPr>
            <a:r>
              <a:rPr lang="en-US" dirty="0"/>
              <a:t>Sidewalk and roadway treatments.</a:t>
            </a:r>
          </a:p>
          <a:p>
            <a:pPr marL="628650" lvl="1" indent="-171450">
              <a:buFont typeface="Arial" panose="020B0604020202020204" pitchFamily="34" charset="0"/>
              <a:buChar char="•"/>
            </a:pPr>
            <a:r>
              <a:rPr lang="en-US" dirty="0"/>
              <a:t>Protection of users in different phases of construction.</a:t>
            </a:r>
          </a:p>
          <a:p>
            <a:pPr marL="628650" lvl="1" indent="-171450">
              <a:buFont typeface="Arial" panose="020B0604020202020204" pitchFamily="34" charset="0"/>
              <a:buChar char="•"/>
            </a:pPr>
            <a:r>
              <a:rPr lang="en-US" dirty="0"/>
              <a:t>ADA compliance and transit access.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District DOT, </a:t>
            </a:r>
            <a:r>
              <a:rPr lang="en-US" b="0" dirty="0"/>
              <a:t>Pedestrian Safety and Work Zone Standards (December 2007)</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indent="0">
              <a:buFont typeface="Arial" panose="020B0604020202020204" pitchFamily="34" charset="0"/>
              <a:buNone/>
            </a:pPr>
            <a:endParaRPr lang="en-US" dirty="0"/>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27</a:t>
            </a:fld>
            <a:endParaRPr lang="en-US"/>
          </a:p>
        </p:txBody>
      </p:sp>
    </p:spTree>
    <p:extLst>
      <p:ext uri="{BB962C8B-B14F-4D97-AF65-F5344CB8AC3E}">
        <p14:creationId xmlns:p14="http://schemas.microsoft.com/office/powerpoint/2010/main" val="37340680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b="0" dirty="0"/>
              <a:t>: District DOT, Pedestrian Safety and Work Zone Standards (December 2007)</a:t>
            </a:r>
          </a:p>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28</a:t>
            </a:fld>
            <a:endParaRPr lang="en-US"/>
          </a:p>
        </p:txBody>
      </p:sp>
    </p:spTree>
    <p:extLst>
      <p:ext uri="{BB962C8B-B14F-4D97-AF65-F5344CB8AC3E}">
        <p14:creationId xmlns:p14="http://schemas.microsoft.com/office/powerpoint/2010/main" val="197237983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29</a:t>
            </a:fld>
            <a:endParaRPr lang="en-US"/>
          </a:p>
        </p:txBody>
      </p:sp>
    </p:spTree>
    <p:extLst>
      <p:ext uri="{BB962C8B-B14F-4D97-AF65-F5344CB8AC3E}">
        <p14:creationId xmlns:p14="http://schemas.microsoft.com/office/powerpoint/2010/main" val="9525700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u="none" dirty="0" err="1"/>
              <a:t>PeopleForBikes</a:t>
            </a:r>
            <a:r>
              <a:rPr lang="en-US" u="none" dirty="0"/>
              <a:t>. (2016). </a:t>
            </a:r>
            <a:r>
              <a:rPr lang="en-US" i="1" dirty="0"/>
              <a:t>Quick Builds For Better Streets: A New Project Delivery Model For U.S. Cities</a:t>
            </a:r>
            <a:r>
              <a:rPr lang="en-US" dirty="0"/>
              <a:t>. Available: https://s3-us-west-2.amazonaws.com/static.peopleforbikes.org/images/glp/PeopleForBikes-Quick-Builds-for-Better-Streets-Report.pdf [Accessed July 2019]</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5</a:t>
            </a:fld>
            <a:endParaRPr lang="en-US"/>
          </a:p>
        </p:txBody>
      </p:sp>
    </p:spTree>
    <p:extLst>
      <p:ext uri="{BB962C8B-B14F-4D97-AF65-F5344CB8AC3E}">
        <p14:creationId xmlns:p14="http://schemas.microsoft.com/office/powerpoint/2010/main" val="35241995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u="sng" dirty="0"/>
              <a:t>Team of specialists</a:t>
            </a:r>
            <a:r>
              <a:rPr lang="en-US" i="1" dirty="0"/>
              <a:t>: </a:t>
            </a:r>
            <a:r>
              <a:rPr lang="en-US" i="0" dirty="0"/>
              <a:t>A</a:t>
            </a:r>
            <a:r>
              <a:rPr lang="en-US" dirty="0"/>
              <a:t>ny agency pursuing quick-build projects should designate at least one specialist to be involved with every such project. In addition, these projects require buy-in from engaged politicians or top executives; nimble and creative designers; money handlers, both in budgeting and procurement; and communications and outreach professionals.</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u="sng" kern="1200" dirty="0">
                <a:solidFill>
                  <a:schemeClr val="tx1"/>
                </a:solidFill>
                <a:latin typeface="+mn-lt"/>
                <a:ea typeface="+mn-ea"/>
                <a:cs typeface="+mn-cs"/>
              </a:rPr>
              <a:t>System for seizing opportunity</a:t>
            </a:r>
            <a:r>
              <a:rPr lang="en-US" i="1" dirty="0"/>
              <a:t>: </a:t>
            </a:r>
            <a:r>
              <a:rPr lang="en-US" dirty="0"/>
              <a:t>When opportunities knock, cities will fail to take advantage of them unless there is a process in place that can swing rapidly into action and put a project atop the priority list.</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u="sng" kern="1200" dirty="0">
                <a:solidFill>
                  <a:schemeClr val="tx1"/>
                </a:solidFill>
                <a:latin typeface="+mn-lt"/>
                <a:ea typeface="+mn-ea"/>
                <a:cs typeface="+mn-cs"/>
              </a:rPr>
              <a:t>Institutionalized urgency</a:t>
            </a:r>
            <a:r>
              <a:rPr lang="en-US" i="1" dirty="0"/>
              <a:t>: </a:t>
            </a:r>
            <a:r>
              <a:rPr lang="en-US" dirty="0"/>
              <a:t>Installation deadlines are mandatory, whether dictated by the first big snowfall of winter, by a repaving schedule, or by a mayoral pledge. </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u="sng" kern="1200" dirty="0">
                <a:solidFill>
                  <a:schemeClr val="tx1"/>
                </a:solidFill>
                <a:latin typeface="+mn-lt"/>
                <a:ea typeface="+mn-ea"/>
                <a:cs typeface="+mn-cs"/>
              </a:rPr>
              <a:t>Funding strategy</a:t>
            </a:r>
            <a:r>
              <a:rPr lang="en-US" i="1" dirty="0"/>
              <a:t>: </a:t>
            </a:r>
            <a:r>
              <a:rPr lang="en-US" dirty="0"/>
              <a:t>Most state and federal grants are designed around the capital-project model. Quick-build work requires different tricks.</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u="sng" kern="1200" dirty="0">
                <a:solidFill>
                  <a:schemeClr val="tx1"/>
                </a:solidFill>
                <a:latin typeface="+mn-lt"/>
                <a:ea typeface="+mn-ea"/>
                <a:cs typeface="+mn-cs"/>
              </a:rPr>
              <a:t>Contracting plan</a:t>
            </a:r>
            <a:r>
              <a:rPr lang="en-US" i="1" dirty="0"/>
              <a:t>: </a:t>
            </a:r>
            <a:r>
              <a:rPr lang="en-US" dirty="0"/>
              <a:t>Quick-build jobs are rarely compatible with full bid cycles. Cities need either on-call contracts or in-house crews.</a:t>
            </a:r>
            <a:endParaRPr lang="en-US" b="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u="sng" kern="1200" dirty="0">
                <a:solidFill>
                  <a:schemeClr val="tx1"/>
                </a:solidFill>
                <a:latin typeface="+mn-lt"/>
                <a:ea typeface="+mn-ea"/>
                <a:cs typeface="+mn-cs"/>
              </a:rPr>
              <a:t>System of measurement</a:t>
            </a:r>
            <a:r>
              <a:rPr lang="en-US" b="0" i="1" dirty="0"/>
              <a:t>: </a:t>
            </a:r>
            <a:r>
              <a:rPr lang="en-US" dirty="0"/>
              <a:t>Objective metrics are an essential part of the process, both for making necessary adjustments and ultimately for demonstrating success.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u="none" dirty="0" err="1"/>
              <a:t>PeopleForBikes</a:t>
            </a:r>
            <a:r>
              <a:rPr lang="en-US" u="none" dirty="0"/>
              <a:t>. (2016). </a:t>
            </a:r>
            <a:r>
              <a:rPr lang="en-US" i="1" dirty="0"/>
              <a:t>Quick Builds For Better Streets: A New Project Delivery Model For U.S. Cities</a:t>
            </a:r>
            <a:r>
              <a:rPr lang="en-US" dirty="0"/>
              <a:t>. Available: https://s3-us-west-2.amazonaws.com/static.peopleforbikes.org/images/glp/PeopleForBikes-Quick-Builds-for-Better-Streets-Report.pdf [Accessed July 2019]</a:t>
            </a: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6</a:t>
            </a:fld>
            <a:endParaRPr lang="en-US"/>
          </a:p>
        </p:txBody>
      </p:sp>
    </p:spTree>
    <p:extLst>
      <p:ext uri="{BB962C8B-B14F-4D97-AF65-F5344CB8AC3E}">
        <p14:creationId xmlns:p14="http://schemas.microsoft.com/office/powerpoint/2010/main" val="161713462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a:t>
            </a:r>
          </a:p>
          <a:p>
            <a:pPr marL="171450" indent="-171450">
              <a:buFont typeface="Arial" panose="020B0604020202020204" pitchFamily="34" charset="0"/>
              <a:buChar char="•"/>
            </a:pPr>
            <a:r>
              <a:rPr lang="en-US" i="1" dirty="0"/>
              <a:t>Flexible materials: </a:t>
            </a:r>
            <a:r>
              <a:rPr lang="en-US" i="0" dirty="0"/>
              <a:t>The materials used for quick-builds should be appropriate for rapid deployment, robust when in place, and appropriate for your particular city’s streets. These can be categorized into barrier elements, surface treatments, street furniture, landscaping elements, signs, and programming. </a:t>
            </a:r>
            <a:endParaRPr lang="en-US" i="1" dirty="0"/>
          </a:p>
          <a:p>
            <a:pPr marL="171450" indent="-171450">
              <a:buFont typeface="Arial" panose="020B0604020202020204" pitchFamily="34" charset="0"/>
              <a:buChar char="•"/>
            </a:pPr>
            <a:r>
              <a:rPr lang="en-US" i="1" dirty="0"/>
              <a:t>Flexible implementation plan: </a:t>
            </a:r>
            <a:r>
              <a:rPr lang="en-US" i="0" dirty="0"/>
              <a:t>This is like “A system for seizing opportunity.” Quick builds rarely fit a typical process for permitting and installation, so you should expect to have to troubleshoot and be creative in order to make the project a reality.</a:t>
            </a:r>
            <a:endParaRPr lang="en-US" i="1" dirty="0"/>
          </a:p>
          <a:p>
            <a:pPr marL="171450" indent="-171450">
              <a:buFont typeface="Arial" panose="020B0604020202020204" pitchFamily="34" charset="0"/>
              <a:buChar char="•"/>
            </a:pPr>
            <a:r>
              <a:rPr lang="en-US" i="1" dirty="0"/>
              <a:t>Maintenance plan: </a:t>
            </a:r>
            <a:r>
              <a:rPr lang="en-US" dirty="0"/>
              <a:t>Replacing torn posts, repainting colored pavement, and clearing paths of snow or debris won’t break your bank, but they do require time, money and equipment.</a:t>
            </a:r>
            <a:endParaRPr lang="en-US" i="1" dirty="0"/>
          </a:p>
          <a:p>
            <a:pPr marL="171450" indent="-171450">
              <a:buFont typeface="Arial" panose="020B0604020202020204" pitchFamily="34" charset="0"/>
              <a:buChar char="•"/>
            </a:pPr>
            <a:r>
              <a:rPr lang="en-US" i="1" dirty="0"/>
              <a:t>A collaborative design process: </a:t>
            </a:r>
            <a:r>
              <a:rPr lang="en-US" i="0" dirty="0"/>
              <a:t>Mapping out design and programming elements for quick-builds typically involves a high degree of collaboration and communication. At any phase, projects may require collaborations between city staff and stakeholder agencies, neighborhood groups, business organizations, advocacy organizations, and local artists. Such partnerships are important for procurement of materials, creating a programming/activation plan, and creating a plan for ongoing stewardship once the project is built. </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sz="1200" b="0" i="0" kern="1200" dirty="0">
                <a:solidFill>
                  <a:schemeClr val="tx1"/>
                </a:solidFill>
                <a:effectLst/>
                <a:latin typeface="+mn-lt"/>
                <a:ea typeface="+mn-ea"/>
                <a:cs typeface="+mn-cs"/>
              </a:rPr>
              <a:t>Street Plans Collaborative. </a:t>
            </a:r>
            <a:r>
              <a:rPr lang="en-US" b="0" dirty="0"/>
              <a:t>(2016). Tactical Urbanist’s Guide to Materials and Design. Available: http://tacticalurbanismguide.com/guides/tactical-urbanists-guide-to-materials-and-design/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7</a:t>
            </a:fld>
            <a:endParaRPr lang="en-US"/>
          </a:p>
        </p:txBody>
      </p:sp>
    </p:spTree>
    <p:extLst>
      <p:ext uri="{BB962C8B-B14F-4D97-AF65-F5344CB8AC3E}">
        <p14:creationId xmlns:p14="http://schemas.microsoft.com/office/powerpoint/2010/main" val="25178922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b="1" dirty="0"/>
              <a:t>Notes</a:t>
            </a:r>
            <a:r>
              <a:rPr lang="en-US" dirty="0"/>
              <a:t>:</a:t>
            </a: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i="0" u="sng" dirty="0"/>
              <a:t>Outreach plan</a:t>
            </a:r>
            <a:r>
              <a:rPr lang="en-US" i="1" dirty="0"/>
              <a:t>: </a:t>
            </a:r>
            <a:r>
              <a:rPr lang="en-US" i="0" dirty="0"/>
              <a:t>W</a:t>
            </a:r>
            <a:r>
              <a:rPr lang="en-US" dirty="0"/>
              <a:t>ith these projects, installation comes in the middle of the public outreach process, not near the end.</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u="sng" kern="1200" dirty="0">
                <a:solidFill>
                  <a:schemeClr val="tx1"/>
                </a:solidFill>
                <a:latin typeface="+mn-lt"/>
                <a:ea typeface="+mn-ea"/>
                <a:cs typeface="+mn-cs"/>
              </a:rPr>
              <a:t>Clear and specialized communications:</a:t>
            </a:r>
            <a:r>
              <a:rPr lang="en-US" i="1" dirty="0"/>
              <a:t> </a:t>
            </a:r>
            <a:r>
              <a:rPr lang="en-US" dirty="0"/>
              <a:t>Along with direct outreach, a quick-build project needs language and images that help the public understand that it’s a way to improve public involvement, not circumvent it.</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1200" i="0" u="sng" kern="1200" dirty="0">
                <a:solidFill>
                  <a:schemeClr val="tx1"/>
                </a:solidFill>
                <a:latin typeface="+mn-lt"/>
                <a:ea typeface="+mn-ea"/>
                <a:cs typeface="+mn-cs"/>
              </a:rPr>
              <a:t>Engaging activation strategies</a:t>
            </a:r>
            <a:r>
              <a:rPr lang="en-US" i="1" dirty="0"/>
              <a:t>:</a:t>
            </a:r>
            <a:r>
              <a:rPr lang="en-US" dirty="0"/>
              <a:t> Public programming and attractive elements to keep the public involved are critical for a quick-build’s success.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u="none" dirty="0" err="1"/>
              <a:t>PeopleForBikes</a:t>
            </a:r>
            <a:r>
              <a:rPr lang="en-US" u="none" dirty="0"/>
              <a:t>. (2016). </a:t>
            </a:r>
            <a:r>
              <a:rPr lang="en-US" i="1" dirty="0"/>
              <a:t>Quick Builds For Better Streets: A New Project Delivery Model For U.S. Cities</a:t>
            </a:r>
            <a:r>
              <a:rPr lang="en-US" dirty="0"/>
              <a:t>. Available: https://s3-us-west-2.amazonaws.com/static.peopleforbikes.org/images/glp/PeopleForBikes-Quick-Builds-for-Better-Streets-Report.pdf [Accessed July 2019]</a:t>
            </a:r>
            <a:endParaRPr lang="en-US" b="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US" i="1"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p:txBody>
      </p:sp>
      <p:sp>
        <p:nvSpPr>
          <p:cNvPr id="4" name="Slide Number Placeholder 3"/>
          <p:cNvSpPr>
            <a:spLocks noGrp="1"/>
          </p:cNvSpPr>
          <p:nvPr>
            <p:ph type="sldNum" sz="quarter" idx="5"/>
          </p:nvPr>
        </p:nvSpPr>
        <p:spPr/>
        <p:txBody>
          <a:bodyPr/>
          <a:lstStyle/>
          <a:p>
            <a:fld id="{E5421500-ABA7-4F80-9F33-EE022DA3CCF5}" type="slidenum">
              <a:rPr lang="en-US" smtClean="0"/>
              <a:t>8</a:t>
            </a:fld>
            <a:endParaRPr lang="en-US"/>
          </a:p>
        </p:txBody>
      </p:sp>
    </p:spTree>
    <p:extLst>
      <p:ext uri="{BB962C8B-B14F-4D97-AF65-F5344CB8AC3E}">
        <p14:creationId xmlns:p14="http://schemas.microsoft.com/office/powerpoint/2010/main" val="23180869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r>
              <a:rPr lang="en-US" altLang="en-US" dirty="0"/>
              <a:t>Maintenance should be considered in planning and design and should attempt to keep facilities hazard-free.</a:t>
            </a:r>
            <a:endParaRPr lang="en-US" altLang="en-US" b="1" dirty="0"/>
          </a:p>
          <a:p>
            <a:r>
              <a:rPr lang="en-US" altLang="en-US" dirty="0"/>
              <a:t>Common maintenance includes:</a:t>
            </a:r>
          </a:p>
          <a:p>
            <a:pPr>
              <a:spcBef>
                <a:spcPct val="0"/>
              </a:spcBef>
            </a:pPr>
            <a:r>
              <a:rPr lang="en-US" altLang="en-US" dirty="0"/>
              <a:t>• Patching surfaces as smoothly as possible and requiring other agencies or private companies to do likewise whenever they dig up a street, trail, or sidewalk.</a:t>
            </a:r>
          </a:p>
          <a:p>
            <a:pPr>
              <a:spcBef>
                <a:spcPct val="0"/>
              </a:spcBef>
            </a:pPr>
            <a:r>
              <a:rPr lang="en-US" altLang="en-US" dirty="0"/>
              <a:t>• Making sure pavement overlay projects feather the new surface into the existing one or otherwise do not create new linear joints.</a:t>
            </a:r>
          </a:p>
          <a:p>
            <a:pPr>
              <a:spcBef>
                <a:spcPct val="0"/>
              </a:spcBef>
            </a:pPr>
            <a:r>
              <a:rPr lang="en-US" altLang="en-US" dirty="0"/>
              <a:t>• Replacing such hazards as dangerous grates or utility covers as the opportunity arises.</a:t>
            </a:r>
          </a:p>
          <a:p>
            <a:pPr>
              <a:spcBef>
                <a:spcPct val="0"/>
              </a:spcBef>
            </a:pPr>
            <a:r>
              <a:rPr lang="en-US" altLang="en-US" dirty="0"/>
              <a:t>• Patching potholes in an expeditious manner.</a:t>
            </a:r>
          </a:p>
          <a:p>
            <a:pPr>
              <a:spcBef>
                <a:spcPct val="0"/>
              </a:spcBef>
            </a:pPr>
            <a:r>
              <a:rPr lang="en-US" altLang="en-US" dirty="0"/>
              <a:t>• Routinely cutting back all encroaching vegetation, especially on trails, sidewalks, or popular bike routes.</a:t>
            </a:r>
          </a:p>
          <a:p>
            <a:r>
              <a:rPr lang="en-US" altLang="en-US" dirty="0"/>
              <a:t>Design and build new roadways, bikeways, and sidewalks in such a way as to reduce the potential for accumulating debris.</a:t>
            </a:r>
            <a:endParaRPr lang="en-US" dirty="0"/>
          </a:p>
          <a:p>
            <a:endParaRPr lang="en-US" altLang="en-US" b="1" dirty="0"/>
          </a:p>
          <a:p>
            <a:endParaRPr lang="en-US" altLang="en-US" b="1" dirty="0"/>
          </a:p>
          <a:p>
            <a:endParaRPr lang="en-US" altLang="en-US" b="1" dirty="0"/>
          </a:p>
          <a:p>
            <a:endParaRPr lang="en-US" altLang="en-US" b="1" dirty="0"/>
          </a:p>
        </p:txBody>
      </p:sp>
      <p:sp>
        <p:nvSpPr>
          <p:cNvPr id="4" name="Slide Number Placeholder 3"/>
          <p:cNvSpPr>
            <a:spLocks noGrp="1"/>
          </p:cNvSpPr>
          <p:nvPr>
            <p:ph type="sldNum" sz="quarter" idx="5"/>
          </p:nvPr>
        </p:nvSpPr>
        <p:spPr/>
        <p:txBody>
          <a:bodyPr/>
          <a:lstStyle/>
          <a:p>
            <a:fld id="{E5421500-ABA7-4F80-9F33-EE022DA3CCF5}" type="slidenum">
              <a:rPr lang="en-US" smtClean="0"/>
              <a:t>10</a:t>
            </a:fld>
            <a:endParaRPr lang="en-US"/>
          </a:p>
        </p:txBody>
      </p:sp>
    </p:spTree>
    <p:extLst>
      <p:ext uri="{BB962C8B-B14F-4D97-AF65-F5344CB8AC3E}">
        <p14:creationId xmlns:p14="http://schemas.microsoft.com/office/powerpoint/2010/main" val="7584187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Notes</a:t>
            </a:r>
            <a:r>
              <a:rPr lang="en-US" dirty="0"/>
              <a:t>: </a:t>
            </a:r>
          </a:p>
          <a:p>
            <a:pPr marL="171450" lvl="0" indent="-171450">
              <a:buFont typeface="Arial" panose="020B0604020202020204" pitchFamily="34" charset="0"/>
              <a:buChar char="•"/>
            </a:pPr>
            <a:r>
              <a:rPr kumimoji="0" lang="en-US" altLang="en-US" sz="1200" b="0" i="0" u="none" strike="noStrike" kern="1200" cap="none" spc="0" normalizeH="0" baseline="0" noProof="0" dirty="0">
                <a:ln>
                  <a:noFill/>
                </a:ln>
                <a:solidFill>
                  <a:srgbClr val="2F2B20"/>
                </a:solidFill>
                <a:effectLst/>
                <a:uLnTx/>
                <a:uFillTx/>
                <a:latin typeface="Franklin Gothic Medium"/>
                <a:ea typeface="+mn-ea"/>
                <a:cs typeface="+mn-cs"/>
              </a:rPr>
              <a:t>Key component of transportation network: in many states, the definition of a street or highway is inclusive of everything within the public right-of-way including all the pedestrian facilities contained within.</a:t>
            </a:r>
          </a:p>
          <a:p>
            <a:pPr marL="171450" lvl="0" indent="-171450">
              <a:buFont typeface="Arial" panose="020B0604020202020204" pitchFamily="34" charset="0"/>
              <a:buChar char="•"/>
            </a:pPr>
            <a:r>
              <a:rPr kumimoji="0" lang="en-US" altLang="en-US" sz="1200" b="0" i="0" u="none" strike="noStrike" kern="1200" cap="none" spc="0" normalizeH="0" baseline="0" noProof="0" dirty="0">
                <a:ln>
                  <a:noFill/>
                </a:ln>
                <a:solidFill>
                  <a:srgbClr val="2F2B20"/>
                </a:solidFill>
                <a:effectLst/>
                <a:uLnTx/>
                <a:uFillTx/>
                <a:latin typeface="Franklin Gothic Medium"/>
                <a:ea typeface="+mn-ea"/>
                <a:cs typeface="+mn-cs"/>
              </a:rPr>
              <a:t>Relationship between maintenance and accessibility: When pedestrian facilities are built, the essential accessibility requirement is to create an accessible pedestrian route within the public right-of-way to link access points and destinations. The accessible path needs to allow access between intersections and at transition points (curb ramps, medians, crosswalks, etc.). The need for relatively expensive paratransit increases when facilities become inaccessible because of poor maintenance.</a:t>
            </a:r>
          </a:p>
          <a:p>
            <a:pPr marL="171450" lvl="0" indent="-171450">
              <a:buFont typeface="Arial" panose="020B0604020202020204" pitchFamily="34" charset="0"/>
              <a:buChar char="•"/>
            </a:pPr>
            <a:r>
              <a:rPr kumimoji="0" lang="en-US" altLang="en-US" sz="1200" b="0" i="0" u="none" strike="noStrike" kern="1200" cap="none" spc="0" normalizeH="0" baseline="0" noProof="0" dirty="0">
                <a:ln>
                  <a:noFill/>
                </a:ln>
                <a:solidFill>
                  <a:srgbClr val="2F2B20"/>
                </a:solidFill>
                <a:effectLst/>
                <a:uLnTx/>
                <a:uFillTx/>
                <a:latin typeface="Franklin Gothic Medium"/>
                <a:ea typeface="+mn-ea"/>
                <a:cs typeface="+mn-cs"/>
              </a:rPr>
              <a:t>Critical for safety: Improved safety through proper maintenance can result in a reduction in crashes with motorists and a reduction in trips, slips, and falls. The seriousness of falls seems to disproportionately impact older adults.</a:t>
            </a:r>
          </a:p>
          <a:p>
            <a:pPr marL="171450" lvl="0" indent="-171450">
              <a:buFont typeface="Arial" panose="020B0604020202020204" pitchFamily="34" charset="0"/>
              <a:buChar char="•"/>
            </a:pPr>
            <a:r>
              <a:rPr kumimoji="0" lang="en-US" altLang="en-US" sz="1200" b="0" i="0" u="none" strike="noStrike" kern="1200" cap="none" spc="0" normalizeH="0" baseline="0" noProof="0" dirty="0">
                <a:ln>
                  <a:noFill/>
                </a:ln>
                <a:solidFill>
                  <a:srgbClr val="2F2B20"/>
                </a:solidFill>
                <a:effectLst/>
                <a:uLnTx/>
                <a:uFillTx/>
                <a:latin typeface="Franklin Gothic Medium"/>
                <a:ea typeface="+mn-ea"/>
                <a:cs typeface="+mn-cs"/>
              </a:rPr>
              <a:t>Improved mobility: A break in the network due to poor maintenance can potentially eliminate walking or transit option for people (or force the choice to drive, if a car is available to them), or prevent a trip all together if a person has not other options besides walking.</a:t>
            </a:r>
          </a:p>
          <a:p>
            <a:pPr marL="171450" lvl="0" indent="-171450">
              <a:buFont typeface="Arial" panose="020B0604020202020204" pitchFamily="34" charset="0"/>
              <a:buChar char="•"/>
            </a:pPr>
            <a:r>
              <a:rPr kumimoji="0" lang="en-US" altLang="en-US" sz="1200" b="0" i="0" u="none" strike="noStrike" kern="1200" cap="none" spc="0" normalizeH="0" baseline="0" noProof="0" dirty="0">
                <a:ln>
                  <a:noFill/>
                </a:ln>
                <a:solidFill>
                  <a:srgbClr val="2F2B20"/>
                </a:solidFill>
                <a:effectLst/>
                <a:uLnTx/>
                <a:uFillTx/>
                <a:latin typeface="Franklin Gothic Medium"/>
                <a:ea typeface="+mn-ea"/>
                <a:cs typeface="+mn-cs"/>
              </a:rPr>
              <a:t>Asset management: Protect initial investment and preserve pedestrian level of service with monitoring and timely repair.</a:t>
            </a:r>
            <a:endParaRPr lang="en-US" alt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b="0" dirty="0"/>
              <a:t>Federal Highway Administration. (2013)</a:t>
            </a:r>
            <a:r>
              <a:rPr lang="en-US" altLang="en-US" b="1" dirty="0"/>
              <a:t>. </a:t>
            </a:r>
            <a:r>
              <a:rPr lang="en-US" altLang="en-US" b="0" i="1" dirty="0"/>
              <a:t>Guide for Maintaining Pedestrian Facilities for Enhanced Safety</a:t>
            </a:r>
            <a:r>
              <a:rPr lang="en-US" altLang="en-US" b="0" dirty="0"/>
              <a:t>. Available: https://safety.fhwa.dot.gov/ped_bike/tools_solve/fhwasa13037/</a:t>
            </a:r>
            <a:endParaRPr lang="en-US" altLang="en-US" b="1" dirty="0"/>
          </a:p>
          <a:p>
            <a:endParaRPr lang="en-US" altLang="en-US" b="1" dirty="0"/>
          </a:p>
          <a:p>
            <a:endParaRPr lang="en-US" altLang="en-US" b="1" dirty="0"/>
          </a:p>
          <a:p>
            <a:endParaRPr lang="en-US" altLang="en-US" b="1" dirty="0"/>
          </a:p>
          <a:p>
            <a:endParaRPr lang="en-US" altLang="en-US" b="1" dirty="0"/>
          </a:p>
          <a:p>
            <a:endParaRPr lang="en-US" altLang="en-US" b="1" dirty="0"/>
          </a:p>
          <a:p>
            <a:endParaRPr lang="en-US" altLang="en-US" b="1" dirty="0"/>
          </a:p>
          <a:p>
            <a:pPr marL="114300" marR="0" lvl="0" indent="0" algn="l" defTabSz="914400" rtl="0" eaLnBrk="1" fontAlgn="auto" latinLnBrk="0" hangingPunct="1">
              <a:lnSpc>
                <a:spcPct val="100000"/>
              </a:lnSpc>
              <a:spcBef>
                <a:spcPct val="10000"/>
              </a:spcBef>
              <a:spcAft>
                <a:spcPts val="0"/>
              </a:spcAft>
              <a:buClr>
                <a:srgbClr val="A9A9A9"/>
              </a:buClr>
              <a:buSzTx/>
              <a:buFont typeface="Arial" pitchFamily="34" charset="0"/>
              <a:buNone/>
              <a:tabLst/>
              <a:defRPr/>
            </a:pPr>
            <a:endParaRPr lang="en-US" altLang="en-US" i="0" dirty="0"/>
          </a:p>
        </p:txBody>
      </p:sp>
      <p:sp>
        <p:nvSpPr>
          <p:cNvPr id="4" name="Slide Number Placeholder 3"/>
          <p:cNvSpPr>
            <a:spLocks noGrp="1"/>
          </p:cNvSpPr>
          <p:nvPr>
            <p:ph type="sldNum" sz="quarter" idx="5"/>
          </p:nvPr>
        </p:nvSpPr>
        <p:spPr/>
        <p:txBody>
          <a:bodyPr/>
          <a:lstStyle/>
          <a:p>
            <a:fld id="{E5421500-ABA7-4F80-9F33-EE022DA3CCF5}" type="slidenum">
              <a:rPr lang="en-US" smtClean="0"/>
              <a:t>11</a:t>
            </a:fld>
            <a:endParaRPr lang="en-US"/>
          </a:p>
        </p:txBody>
      </p:sp>
    </p:spTree>
    <p:extLst>
      <p:ext uri="{BB962C8B-B14F-4D97-AF65-F5344CB8AC3E}">
        <p14:creationId xmlns:p14="http://schemas.microsoft.com/office/powerpoint/2010/main" val="29927144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Student Question</a:t>
            </a:r>
            <a:r>
              <a:rPr lang="en-US" dirty="0"/>
              <a:t>: </a:t>
            </a:r>
            <a:r>
              <a:rPr lang="en-US" i="1" dirty="0"/>
              <a:t>Ask students </a:t>
            </a:r>
            <a:r>
              <a:rPr lang="en-US" altLang="en-US" i="1" dirty="0"/>
              <a:t>if they can think of any local examples where poor maintenance is an issue.</a:t>
            </a: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b="1" dirty="0"/>
              <a:t>Source</a:t>
            </a:r>
            <a:r>
              <a:rPr lang="en-US" dirty="0"/>
              <a:t>: </a:t>
            </a:r>
            <a:r>
              <a:rPr lang="en-US" altLang="en-US" b="0" dirty="0"/>
              <a:t>Federal Highway Administration. (2013)</a:t>
            </a:r>
            <a:r>
              <a:rPr lang="en-US" altLang="en-US" b="1" dirty="0"/>
              <a:t>. </a:t>
            </a:r>
            <a:r>
              <a:rPr lang="en-US" altLang="en-US" b="0" i="1" dirty="0"/>
              <a:t>Guide for Maintaining Pedestrian Facilities for Enhanced Safety</a:t>
            </a:r>
            <a:r>
              <a:rPr lang="en-US" altLang="en-US" b="0" dirty="0"/>
              <a:t>. Available: https://safety.fhwa.dot.gov/ped_bike/tools_solve/fhwasa13037/</a:t>
            </a: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Image (top): http://www.pedbikeimages.org/mediumimages/mi.grandville.badsidewalk-large.jpg</a:t>
            </a:r>
          </a:p>
          <a:p>
            <a:pPr marL="0" marR="0" lvl="0" indent="0" algn="l" defTabSz="914400" rtl="0" eaLnBrk="1" fontAlgn="auto" latinLnBrk="0" hangingPunct="1">
              <a:lnSpc>
                <a:spcPct val="100000"/>
              </a:lnSpc>
              <a:spcBef>
                <a:spcPts val="0"/>
              </a:spcBef>
              <a:spcAft>
                <a:spcPts val="0"/>
              </a:spcAft>
              <a:buClrTx/>
              <a:buSzTx/>
              <a:buFontTx/>
              <a:buNone/>
              <a:tabLst/>
              <a:defRPr/>
            </a:pPr>
            <a:r>
              <a:rPr lang="en-US" i="0" dirty="0"/>
              <a:t>Image (bottom): http://www.pedbikeimages.org/mediumimages/Crosswalk3.JPG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US" i="1" dirty="0"/>
          </a:p>
        </p:txBody>
      </p:sp>
      <p:sp>
        <p:nvSpPr>
          <p:cNvPr id="4" name="Slide Number Placeholder 3"/>
          <p:cNvSpPr>
            <a:spLocks noGrp="1"/>
          </p:cNvSpPr>
          <p:nvPr>
            <p:ph type="sldNum" sz="quarter" idx="5"/>
          </p:nvPr>
        </p:nvSpPr>
        <p:spPr/>
        <p:txBody>
          <a:bodyPr/>
          <a:lstStyle/>
          <a:p>
            <a:fld id="{E5421500-ABA7-4F80-9F33-EE022DA3CCF5}" type="slidenum">
              <a:rPr lang="en-US" smtClean="0"/>
              <a:t>12</a:t>
            </a:fld>
            <a:endParaRPr lang="en-US"/>
          </a:p>
        </p:txBody>
      </p:sp>
    </p:spTree>
    <p:extLst>
      <p:ext uri="{BB962C8B-B14F-4D97-AF65-F5344CB8AC3E}">
        <p14:creationId xmlns:p14="http://schemas.microsoft.com/office/powerpoint/2010/main" val="322945048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83438" y="1428751"/>
            <a:ext cx="7543800" cy="1945481"/>
          </a:xfrm>
        </p:spPr>
        <p:txBody>
          <a:bodyPr anchor="b"/>
          <a:lstStyle>
            <a:lvl1pPr>
              <a:defRPr sz="6600">
                <a:ln>
                  <a:noFill/>
                </a:ln>
                <a:solidFill>
                  <a:schemeClr val="tx2"/>
                </a:solidFill>
              </a:defRPr>
            </a:lvl1pPr>
          </a:lstStyle>
          <a:p>
            <a:r>
              <a:rPr lang="en-US"/>
              <a:t>Click to edit Master title style</a:t>
            </a:r>
            <a:endParaRPr lang="en-US" dirty="0"/>
          </a:p>
        </p:txBody>
      </p:sp>
      <p:sp>
        <p:nvSpPr>
          <p:cNvPr id="3" name="Subtitle 2"/>
          <p:cNvSpPr>
            <a:spLocks noGrp="1"/>
          </p:cNvSpPr>
          <p:nvPr>
            <p:ph type="subTitle" idx="1"/>
          </p:nvPr>
        </p:nvSpPr>
        <p:spPr>
          <a:xfrm>
            <a:off x="483438" y="3429000"/>
            <a:ext cx="6461760" cy="800100"/>
          </a:xfrm>
        </p:spPr>
        <p:txBody>
          <a:bodyPr anchor="t">
            <a:normAutofit/>
          </a:bodyPr>
          <a:lstStyle>
            <a:lvl1pPr marL="0" indent="0" algn="l">
              <a:buNone/>
              <a:defRPr sz="20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A977B6-207F-4547-BCF7-5FD09D754C7F}"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0142B22-0C81-D541-BD0E-C81A6B3E065D}"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1752600" cy="4388644"/>
          </a:xfrm>
        </p:spPr>
        <p:txBody>
          <a:bodyPr vert="eaVert" anchor="b" anchorCtr="0"/>
          <a:lstStyle/>
          <a:p>
            <a:r>
              <a:rPr lang="en-US"/>
              <a:t>Click to edit Master title style</a:t>
            </a:r>
            <a:endParaRPr lang="en-US" dirty="0"/>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0507628-551D-2844-B487-0C0568628B83}"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DB5168F9-CCC8-A248-8ED3-86DCD6DC7E06}"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4" y="4114800"/>
            <a:ext cx="7659687" cy="876300"/>
          </a:xfrm>
        </p:spPr>
        <p:txBody>
          <a:bodyPr anchor="t"/>
          <a:lstStyle>
            <a:lvl1pPr algn="l">
              <a:defRPr sz="3600" b="0" cap="all"/>
            </a:lvl1pPr>
          </a:lstStyle>
          <a:p>
            <a:r>
              <a:rPr lang="en-US"/>
              <a:t>Click to edit Master title style</a:t>
            </a:r>
            <a:endParaRPr lang="en-US" dirty="0"/>
          </a:p>
        </p:txBody>
      </p:sp>
      <p:sp>
        <p:nvSpPr>
          <p:cNvPr id="3" name="Text Placeholder 2"/>
          <p:cNvSpPr>
            <a:spLocks noGrp="1"/>
          </p:cNvSpPr>
          <p:nvPr>
            <p:ph type="body" idx="1"/>
          </p:nvPr>
        </p:nvSpPr>
        <p:spPr>
          <a:xfrm>
            <a:off x="722314" y="2889647"/>
            <a:ext cx="6135687" cy="1225154"/>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3950DB5B-F5FE-4F4E-8D0F-FDEA6FB833B2}" type="datetime1">
              <a:rPr lang="en-US" smtClean="0"/>
              <a:t>10/2/2019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595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321908" y="1152144"/>
            <a:ext cx="3657600" cy="344271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3469D289-36CF-1E4B-88EA-D5DD5F8D19EE}"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595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3595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321908" y="1151335"/>
            <a:ext cx="3657600" cy="479822"/>
          </a:xfrm>
        </p:spPr>
        <p:txBody>
          <a:bodyPr anchor="b">
            <a:no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321908" y="1631156"/>
            <a:ext cx="3657600"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5CC9A246-4443-B041-9EDB-4290C72D6CF3}" type="datetime1">
              <a:rPr lang="en-US" smtClean="0"/>
              <a:t>10/2/2019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AB218FFF-2319-F047-B022-DEE85B594F7B}" type="datetime1">
              <a:rPr lang="en-US" smtClean="0"/>
              <a:t>10/2/2019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1BCF22C-9B52-6448-B108-0FBB80CA351B}" type="datetime1">
              <a:rPr lang="en-US" smtClean="0"/>
              <a:t>10/2/2019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88A7B10-5B59-5847-A2D4-DA6B67CC2B64}"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4801" y="4121658"/>
            <a:ext cx="7772400" cy="445770"/>
          </a:xfrm>
        </p:spPr>
        <p:txBody>
          <a:bodyPr anchor="b"/>
          <a:lstStyle>
            <a:lvl1pPr algn="ctr">
              <a:defRPr sz="2200" b="1"/>
            </a:lvl1pPr>
          </a:lstStyle>
          <a:p>
            <a:r>
              <a:rPr lang="en-US"/>
              <a:t>Click to edit Master title style</a:t>
            </a:r>
            <a:endParaRPr lang="en-US" dirty="0"/>
          </a:p>
        </p:txBody>
      </p:sp>
      <p:sp>
        <p:nvSpPr>
          <p:cNvPr id="4" name="Text Placeholder 3"/>
          <p:cNvSpPr>
            <a:spLocks noGrp="1"/>
          </p:cNvSpPr>
          <p:nvPr>
            <p:ph type="body" sz="half" idx="2"/>
          </p:nvPr>
        </p:nvSpPr>
        <p:spPr>
          <a:xfrm>
            <a:off x="304800" y="4572000"/>
            <a:ext cx="7772401" cy="45720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ED557DDC-20AD-C146-AE7D-B4A85B269354}" type="datetime1">
              <a:rPr lang="en-US" smtClean="0"/>
              <a:t>10/2/2019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88A7B10-5B59-5847-A2D4-DA6B67CC2B64}" type="slidenum">
              <a:rPr lang="en-US" smtClean="0"/>
              <a:t>‹#›</a:t>
            </a:fld>
            <a:endParaRPr lang="en-US"/>
          </a:p>
        </p:txBody>
      </p:sp>
      <p:sp>
        <p:nvSpPr>
          <p:cNvPr id="9" name="Content Placeholder 8"/>
          <p:cNvSpPr>
            <a:spLocks noGrp="1"/>
          </p:cNvSpPr>
          <p:nvPr>
            <p:ph sz="quarter" idx="13"/>
          </p:nvPr>
        </p:nvSpPr>
        <p:spPr>
          <a:xfrm>
            <a:off x="304800" y="285750"/>
            <a:ext cx="7772400" cy="370713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01752" y="4121458"/>
            <a:ext cx="7772400" cy="445970"/>
          </a:xfrm>
        </p:spPr>
        <p:txBody>
          <a:bodyPr anchor="b"/>
          <a:lstStyle>
            <a:lvl1pPr algn="ctr">
              <a:defRPr sz="2200" b="1">
                <a:ln>
                  <a:noFill/>
                </a:ln>
                <a:solidFill>
                  <a:schemeClr val="tx2"/>
                </a:solidFill>
              </a:defRPr>
            </a:lvl1pPr>
          </a:lstStyle>
          <a:p>
            <a:r>
              <a:rPr lang="en-US"/>
              <a:t>Click to edit Master title style</a:t>
            </a:r>
            <a:endParaRPr lang="en-US" dirty="0"/>
          </a:p>
        </p:txBody>
      </p:sp>
      <p:sp>
        <p:nvSpPr>
          <p:cNvPr id="3" name="Picture Placeholder 2"/>
          <p:cNvSpPr>
            <a:spLocks noGrp="1"/>
          </p:cNvSpPr>
          <p:nvPr>
            <p:ph type="pic" idx="1"/>
          </p:nvPr>
        </p:nvSpPr>
        <p:spPr>
          <a:xfrm>
            <a:off x="0" y="0"/>
            <a:ext cx="8458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301752" y="4572000"/>
            <a:ext cx="7772400" cy="459486"/>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8" name="Date Placeholder 7"/>
          <p:cNvSpPr>
            <a:spLocks noGrp="1"/>
          </p:cNvSpPr>
          <p:nvPr>
            <p:ph type="dt" sz="half" idx="10"/>
          </p:nvPr>
        </p:nvSpPr>
        <p:spPr/>
        <p:txBody>
          <a:bodyPr/>
          <a:lstStyle/>
          <a:p>
            <a:fld id="{D2B4D7A7-FA7A-B247-A857-5958AD041A40}" type="datetime1">
              <a:rPr lang="en-US" smtClean="0"/>
              <a:t>10/2/2019</a:t>
            </a:fld>
            <a:endParaRPr lang="en-US"/>
          </a:p>
        </p:txBody>
      </p:sp>
      <p:sp>
        <p:nvSpPr>
          <p:cNvPr id="9" name="Slide Number Placeholder 8"/>
          <p:cNvSpPr>
            <a:spLocks noGrp="1"/>
          </p:cNvSpPr>
          <p:nvPr>
            <p:ph type="sldNum" sz="quarter" idx="11"/>
          </p:nvPr>
        </p:nvSpPr>
        <p:spPr/>
        <p:txBody>
          <a:bodyPr/>
          <a:lstStyle/>
          <a:p>
            <a:fld id="{588A7B10-5B59-5847-A2D4-DA6B67CC2B64}" type="slidenum">
              <a:rPr lang="en-US" smtClean="0"/>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emf"/><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59508" y="205979"/>
            <a:ext cx="7620000" cy="857250"/>
          </a:xfrm>
          <a:prstGeom prst="rect">
            <a:avLst/>
          </a:prstGeom>
        </p:spPr>
        <p:txBody>
          <a:bodyPr vert="horz" lIns="91440" tIns="45720" rIns="91440" bIns="45720" rtlCol="0" anchor="ctr">
            <a:noAutofit/>
          </a:bodyPr>
          <a:lstStyle/>
          <a:p>
            <a:r>
              <a:rPr lang="en-US"/>
              <a:t>Click to edit Master title style</a:t>
            </a:r>
            <a:endParaRPr lang="en-US" dirty="0"/>
          </a:p>
        </p:txBody>
      </p:sp>
      <p:sp>
        <p:nvSpPr>
          <p:cNvPr id="3" name="Text Placeholder 2"/>
          <p:cNvSpPr>
            <a:spLocks noGrp="1"/>
          </p:cNvSpPr>
          <p:nvPr>
            <p:ph type="body" idx="1"/>
          </p:nvPr>
        </p:nvSpPr>
        <p:spPr>
          <a:xfrm>
            <a:off x="359508" y="1200150"/>
            <a:ext cx="7620000" cy="3600450"/>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Rectangle 6"/>
          <p:cNvSpPr/>
          <p:nvPr/>
        </p:nvSpPr>
        <p:spPr>
          <a:xfrm>
            <a:off x="8360508" y="0"/>
            <a:ext cx="783492" cy="375405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8360508" y="3754050"/>
            <a:ext cx="783492" cy="51435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Slide Number Placeholder 5"/>
          <p:cNvSpPr>
            <a:spLocks noGrp="1"/>
          </p:cNvSpPr>
          <p:nvPr>
            <p:ph type="sldNum" sz="quarter" idx="4"/>
          </p:nvPr>
        </p:nvSpPr>
        <p:spPr>
          <a:xfrm>
            <a:off x="8434096" y="3875970"/>
            <a:ext cx="626794" cy="297180"/>
          </a:xfrm>
          <a:prstGeom prst="bracketPair">
            <a:avLst>
              <a:gd name="adj" fmla="val 17949"/>
            </a:avLst>
          </a:prstGeom>
          <a:ln w="19050">
            <a:solidFill>
              <a:srgbClr val="FFFFFF"/>
            </a:solidFill>
          </a:ln>
        </p:spPr>
        <p:txBody>
          <a:bodyPr vert="horz" lIns="0" tIns="0" rIns="0" bIns="0" rtlCol="0" anchor="ctr"/>
          <a:lstStyle>
            <a:lvl1pPr algn="ctr">
              <a:defRPr sz="1800">
                <a:solidFill>
                  <a:srgbClr val="FFFFFF"/>
                </a:solidFill>
              </a:defRPr>
            </a:lvl1pPr>
          </a:lstStyle>
          <a:p>
            <a:fld id="{80A655B2-E5A1-4448-BEF0-D9D6743CAC4E}" type="slidenum">
              <a:rPr lang="en-US" smtClean="0"/>
              <a:t>‹#›</a:t>
            </a:fld>
            <a:endParaRPr lang="en-US" dirty="0"/>
          </a:p>
        </p:txBody>
      </p:sp>
      <p:sp>
        <p:nvSpPr>
          <p:cNvPr id="5" name="Footer Placeholder 4"/>
          <p:cNvSpPr>
            <a:spLocks noGrp="1"/>
          </p:cNvSpPr>
          <p:nvPr>
            <p:ph type="ftr" sz="quarter" idx="3"/>
          </p:nvPr>
        </p:nvSpPr>
        <p:spPr>
          <a:xfrm rot="16200000">
            <a:off x="7845988" y="2507502"/>
            <a:ext cx="1799825" cy="511843"/>
          </a:xfrm>
          <a:prstGeom prst="rect">
            <a:avLst/>
          </a:prstGeom>
        </p:spPr>
        <p:txBody>
          <a:bodyPr vert="horz" lIns="91440" tIns="45720" rIns="91440" bIns="45720" rtlCol="0" anchor="ctr"/>
          <a:lstStyle>
            <a:lvl1pPr algn="r">
              <a:defRPr sz="1200">
                <a:solidFill>
                  <a:schemeClr val="bg2"/>
                </a:solidFill>
              </a:defRPr>
            </a:lvl1pPr>
          </a:lstStyle>
          <a:p>
            <a:endParaRPr lang="en-US" dirty="0"/>
          </a:p>
        </p:txBody>
      </p:sp>
      <p:sp>
        <p:nvSpPr>
          <p:cNvPr id="4" name="Date Placeholder 3"/>
          <p:cNvSpPr>
            <a:spLocks noGrp="1"/>
          </p:cNvSpPr>
          <p:nvPr>
            <p:ph type="dt" sz="half" idx="2"/>
          </p:nvPr>
        </p:nvSpPr>
        <p:spPr>
          <a:xfrm rot="16200000">
            <a:off x="7917988" y="777971"/>
            <a:ext cx="1655826" cy="511842"/>
          </a:xfrm>
          <a:prstGeom prst="rect">
            <a:avLst/>
          </a:prstGeom>
        </p:spPr>
        <p:txBody>
          <a:bodyPr vert="horz" lIns="91440" tIns="45720" rIns="91440" bIns="45720" rtlCol="0" anchor="ctr"/>
          <a:lstStyle>
            <a:lvl1pPr algn="l">
              <a:defRPr sz="1200">
                <a:solidFill>
                  <a:schemeClr val="bg2"/>
                </a:solidFill>
              </a:defRPr>
            </a:lvl1pPr>
          </a:lstStyle>
          <a:p>
            <a:fld id="{D2F46E13-67C5-254B-8ADE-42A83CA279DA}" type="datetime1">
              <a:rPr lang="en-US" smtClean="0"/>
              <a:t>10/2/2019</a:t>
            </a:fld>
            <a:endParaRPr lang="en-US" dirty="0"/>
          </a:p>
        </p:txBody>
      </p:sp>
      <p:pic>
        <p:nvPicPr>
          <p:cNvPr id="9" name="Picture 8" descr="FHWA_vertical_2013.eps"/>
          <p:cNvPicPr>
            <a:picLocks noChangeAspect="1"/>
          </p:cNvPicPr>
          <p:nvPr userDrawn="1"/>
        </p:nvPicPr>
        <p:blipFill>
          <a:blip r:embed="rId13">
            <a:extLst>
              <a:ext uri="{28A0092B-C50C-407E-A947-70E740481C1C}">
                <a14:useLocalDpi xmlns:a14="http://schemas.microsoft.com/office/drawing/2010/main" val="0"/>
              </a:ext>
            </a:extLst>
          </a:blip>
          <a:stretch>
            <a:fillRect/>
          </a:stretch>
        </p:blipFill>
        <p:spPr>
          <a:xfrm>
            <a:off x="8388420" y="4366442"/>
            <a:ext cx="685800" cy="689378"/>
          </a:xfrm>
          <a:prstGeom prst="rect">
            <a:avLst/>
          </a:prstGeom>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p:titleStyle>
    <p:bodyStyle>
      <a:lvl1pPr marL="342900" indent="-228600" algn="l" defTabSz="914400" rtl="0" eaLnBrk="1" latinLnBrk="0" hangingPunct="1">
        <a:spcBef>
          <a:spcPct val="20000"/>
        </a:spcBef>
        <a:buClr>
          <a:schemeClr val="accent1"/>
        </a:buClr>
        <a:buFont typeface="Arial" pitchFamily="34" charset="0"/>
        <a:buChar char="•"/>
        <a:defRPr sz="2200" kern="1200">
          <a:solidFill>
            <a:schemeClr val="tx1"/>
          </a:solidFill>
          <a:latin typeface="+mn-lt"/>
          <a:ea typeface="+mn-ea"/>
          <a:cs typeface="+mn-cs"/>
        </a:defRPr>
      </a:lvl1pPr>
      <a:lvl2pPr marL="640080" indent="-228600" algn="l" defTabSz="914400" rtl="0" eaLnBrk="1" latinLnBrk="0" hangingPunct="1">
        <a:spcBef>
          <a:spcPct val="20000"/>
        </a:spcBef>
        <a:buClr>
          <a:schemeClr val="accent2"/>
        </a:buClr>
        <a:buFont typeface="Arial" pitchFamily="34" charset="0"/>
        <a:buChar char="•"/>
        <a:defRPr sz="2000" kern="1200">
          <a:solidFill>
            <a:schemeClr val="tx2"/>
          </a:solidFill>
          <a:latin typeface="+mn-lt"/>
          <a:ea typeface="+mn-ea"/>
          <a:cs typeface="+mn-cs"/>
        </a:defRPr>
      </a:lvl2pPr>
      <a:lvl3pPr marL="1005840" indent="-228600" algn="l" defTabSz="914400" rtl="0" eaLnBrk="1" latinLnBrk="0" hangingPunct="1">
        <a:spcBef>
          <a:spcPct val="20000"/>
        </a:spcBef>
        <a:buClr>
          <a:schemeClr val="accent3"/>
        </a:buClr>
        <a:buFont typeface="Arial" pitchFamily="34" charset="0"/>
        <a:buChar char="•"/>
        <a:defRPr sz="1800" kern="1200">
          <a:solidFill>
            <a:schemeClr val="tx1"/>
          </a:solidFill>
          <a:latin typeface="+mn-lt"/>
          <a:ea typeface="+mn-ea"/>
          <a:cs typeface="+mn-cs"/>
        </a:defRPr>
      </a:lvl3pPr>
      <a:lvl4pPr marL="1280160" indent="-228600" algn="l" defTabSz="914400" rtl="0" eaLnBrk="1" latinLnBrk="0" hangingPunct="1">
        <a:spcBef>
          <a:spcPct val="20000"/>
        </a:spcBef>
        <a:buClr>
          <a:schemeClr val="accent4"/>
        </a:buClr>
        <a:buFont typeface="Arial" pitchFamily="34" charset="0"/>
        <a:buChar char="•"/>
        <a:defRPr sz="1600" kern="1200">
          <a:solidFill>
            <a:srgbClr val="005799"/>
          </a:solidFill>
          <a:latin typeface="+mn-lt"/>
          <a:ea typeface="+mn-ea"/>
          <a:cs typeface="+mn-cs"/>
        </a:defRPr>
      </a:lvl4pPr>
      <a:lvl5pPr marL="1554480" indent="-228600" algn="l" defTabSz="914400" rtl="0" eaLnBrk="1" latinLnBrk="0" hangingPunct="1">
        <a:spcBef>
          <a:spcPct val="20000"/>
        </a:spcBef>
        <a:buClr>
          <a:schemeClr val="accent5"/>
        </a:buClr>
        <a:buFont typeface="Arial" pitchFamily="34" charset="0"/>
        <a:buChar char="•"/>
        <a:defRPr sz="1400" kern="1200" baseline="0">
          <a:solidFill>
            <a:schemeClr val="tx1"/>
          </a:solidFill>
          <a:latin typeface="+mn-lt"/>
          <a:ea typeface="+mn-ea"/>
          <a:cs typeface="+mn-cs"/>
        </a:defRPr>
      </a:lvl5pPr>
      <a:lvl6pPr marL="1737360" indent="-182880" algn="l" defTabSz="914400" rtl="0" eaLnBrk="1" latinLnBrk="0" hangingPunct="1">
        <a:spcBef>
          <a:spcPct val="20000"/>
        </a:spcBef>
        <a:buClr>
          <a:schemeClr val="accent1"/>
        </a:buClr>
        <a:buFont typeface="Arial" pitchFamily="34" charset="0"/>
        <a:buChar char="•"/>
        <a:defRPr sz="1400" kern="1200" baseline="0">
          <a:solidFill>
            <a:schemeClr val="tx1"/>
          </a:solidFill>
          <a:latin typeface="+mn-lt"/>
          <a:ea typeface="+mn-ea"/>
          <a:cs typeface="+mn-cs"/>
        </a:defRPr>
      </a:lvl6pPr>
      <a:lvl7pPr marL="1920240" indent="-182880" algn="l" defTabSz="914400" rtl="0" eaLnBrk="1" latinLnBrk="0" hangingPunct="1">
        <a:spcBef>
          <a:spcPct val="20000"/>
        </a:spcBef>
        <a:buClr>
          <a:schemeClr val="accent2"/>
        </a:buClr>
        <a:buFont typeface="Arial" pitchFamily="34" charset="0"/>
        <a:buChar char="•"/>
        <a:defRPr sz="1400" kern="1200">
          <a:solidFill>
            <a:schemeClr val="tx1"/>
          </a:solidFill>
          <a:latin typeface="+mn-lt"/>
          <a:ea typeface="+mn-ea"/>
          <a:cs typeface="+mn-cs"/>
        </a:defRPr>
      </a:lvl7pPr>
      <a:lvl8pPr marL="2103120" indent="-182880" algn="l" defTabSz="914400" rtl="0" eaLnBrk="1" latinLnBrk="0" hangingPunct="1">
        <a:spcBef>
          <a:spcPct val="20000"/>
        </a:spcBef>
        <a:buClr>
          <a:schemeClr val="accent3"/>
        </a:buClr>
        <a:buFont typeface="Arial" pitchFamily="34" charset="0"/>
        <a:buChar char="•"/>
        <a:defRPr sz="1400" kern="1200">
          <a:solidFill>
            <a:schemeClr val="tx1"/>
          </a:solidFill>
          <a:latin typeface="+mn-lt"/>
          <a:ea typeface="+mn-ea"/>
          <a:cs typeface="+mn-cs"/>
        </a:defRPr>
      </a:lvl8pPr>
      <a:lvl9pPr marL="2286000" indent="-182880" algn="l" defTabSz="914400" rtl="0" eaLnBrk="1" latinLnBrk="0" hangingPunct="1">
        <a:spcBef>
          <a:spcPct val="20000"/>
        </a:spcBef>
        <a:buClr>
          <a:schemeClr val="accent4"/>
        </a:buClr>
        <a:buFont typeface="Arial"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1.jpeg"/></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5.emf"/><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20.xml"/><Relationship Id="rId1" Type="http://schemas.openxmlformats.org/officeDocument/2006/relationships/slideLayout" Target="../slideLayouts/slideLayout4.xml"/><Relationship Id="rId4" Type="http://schemas.openxmlformats.org/officeDocument/2006/relationships/image" Target="../media/image23.jpeg"/></Relationships>
</file>

<file path=ppt/slides/_rels/slide24.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3.xml"/><Relationship Id="rId1" Type="http://schemas.openxmlformats.org/officeDocument/2006/relationships/slideLayout" Target="../slideLayouts/slideLayout4.xml"/><Relationship Id="rId5" Type="http://schemas.openxmlformats.org/officeDocument/2006/relationships/image" Target="../media/image27.png"/><Relationship Id="rId4" Type="http://schemas.openxmlformats.org/officeDocument/2006/relationships/image" Target="../media/image26.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4.xml"/><Relationship Id="rId4" Type="http://schemas.openxmlformats.org/officeDocument/2006/relationships/image" Target="../media/image29.png"/></Relationships>
</file>

<file path=ppt/slides/_rels/slide29.xml.rels><?xml version="1.0" encoding="UTF-8" standalone="yes"?>
<Relationships xmlns="http://schemas.openxmlformats.org/package/2006/relationships"><Relationship Id="rId3" Type="http://schemas.openxmlformats.org/officeDocument/2006/relationships/image" Target="../media/image30.jpg"/><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82EEEE-C004-4313-8529-CED7BA3EAA51}"/>
              </a:ext>
            </a:extLst>
          </p:cNvPr>
          <p:cNvSpPr>
            <a:spLocks noGrp="1"/>
          </p:cNvSpPr>
          <p:nvPr>
            <p:ph type="ctrTitle"/>
          </p:nvPr>
        </p:nvSpPr>
        <p:spPr/>
        <p:txBody>
          <a:bodyPr/>
          <a:lstStyle/>
          <a:p>
            <a:r>
              <a:rPr lang="en-US" dirty="0"/>
              <a:t>Temporary Facilities and Maintenance</a:t>
            </a:r>
          </a:p>
        </p:txBody>
      </p:sp>
      <p:sp>
        <p:nvSpPr>
          <p:cNvPr id="3" name="Subtitle 2">
            <a:extLst>
              <a:ext uri="{FF2B5EF4-FFF2-40B4-BE49-F238E27FC236}">
                <a16:creationId xmlns:a16="http://schemas.microsoft.com/office/drawing/2014/main" id="{BC93B03A-2D2A-4010-A699-F53A95B26A54}"/>
              </a:ext>
            </a:extLst>
          </p:cNvPr>
          <p:cNvSpPr>
            <a:spLocks noGrp="1"/>
          </p:cNvSpPr>
          <p:nvPr>
            <p:ph type="subTitle" idx="1"/>
          </p:nvPr>
        </p:nvSpPr>
        <p:spPr/>
        <p:txBody>
          <a:bodyPr/>
          <a:lstStyle/>
          <a:p>
            <a:r>
              <a:rPr lang="en-US" dirty="0">
                <a:solidFill>
                  <a:schemeClr val="tx1"/>
                </a:solidFill>
              </a:rPr>
              <a:t>Instructor course information</a:t>
            </a:r>
          </a:p>
        </p:txBody>
      </p:sp>
      <p:sp>
        <p:nvSpPr>
          <p:cNvPr id="4" name="Slide Number Placeholder 3">
            <a:extLst>
              <a:ext uri="{FF2B5EF4-FFF2-40B4-BE49-F238E27FC236}">
                <a16:creationId xmlns:a16="http://schemas.microsoft.com/office/drawing/2014/main" id="{C7F70AF3-8692-4797-A5CA-5D9F759D0A38}"/>
              </a:ext>
            </a:extLst>
          </p:cNvPr>
          <p:cNvSpPr>
            <a:spLocks noGrp="1"/>
          </p:cNvSpPr>
          <p:nvPr>
            <p:ph type="sldNum" sz="quarter" idx="12"/>
          </p:nvPr>
        </p:nvSpPr>
        <p:spPr/>
        <p:txBody>
          <a:bodyPr/>
          <a:lstStyle/>
          <a:p>
            <a:fld id="{588A7B10-5B59-5847-A2D4-DA6B67CC2B64}" type="slidenum">
              <a:rPr lang="en-US" smtClean="0"/>
              <a:t>1</a:t>
            </a:fld>
            <a:endParaRPr lang="en-US" dirty="0"/>
          </a:p>
        </p:txBody>
      </p:sp>
    </p:spTree>
    <p:extLst>
      <p:ext uri="{BB962C8B-B14F-4D97-AF65-F5344CB8AC3E}">
        <p14:creationId xmlns:p14="http://schemas.microsoft.com/office/powerpoint/2010/main" val="27547604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p:txBody>
          <a:bodyPr/>
          <a:lstStyle/>
          <a:p>
            <a:r>
              <a:rPr lang="en-US" dirty="0"/>
              <a:t>Maintenance Objectives</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9" y="1510819"/>
            <a:ext cx="4275866" cy="3289781"/>
          </a:xfrm>
        </p:spPr>
        <p:txBody>
          <a:bodyPr>
            <a:normAutofit/>
          </a:bodyPr>
          <a:lstStyle/>
          <a:p>
            <a:pPr>
              <a:spcBef>
                <a:spcPct val="10000"/>
              </a:spcBef>
            </a:pPr>
            <a:r>
              <a:rPr lang="en-US" altLang="en-US" dirty="0"/>
              <a:t>Strive to keep facilities hazard-free</a:t>
            </a:r>
          </a:p>
          <a:p>
            <a:pPr>
              <a:spcBef>
                <a:spcPct val="10000"/>
              </a:spcBef>
            </a:pPr>
            <a:r>
              <a:rPr lang="en-US" altLang="en-US" dirty="0"/>
              <a:t>Encourage reporting of hazards</a:t>
            </a:r>
          </a:p>
          <a:p>
            <a:pPr>
              <a:spcBef>
                <a:spcPct val="10000"/>
              </a:spcBef>
            </a:pPr>
            <a:r>
              <a:rPr lang="en-US" altLang="en-US" dirty="0"/>
              <a:t>Design and build facilities with maintenance in mind</a:t>
            </a:r>
          </a:p>
          <a:p>
            <a:pPr>
              <a:spcBef>
                <a:spcPct val="10000"/>
              </a:spcBef>
            </a:pPr>
            <a:r>
              <a:rPr lang="en-US" altLang="en-US" dirty="0"/>
              <a:t>Program for maintenance</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10</a:t>
            </a:fld>
            <a:endParaRPr lang="en-US" dirty="0"/>
          </a:p>
        </p:txBody>
      </p:sp>
      <p:pic>
        <p:nvPicPr>
          <p:cNvPr id="5" name="Picture 6" descr="Sidewalk which is crowded by overgrown plants and filled with debris ">
            <a:extLst>
              <a:ext uri="{FF2B5EF4-FFF2-40B4-BE49-F238E27FC236}">
                <a16:creationId xmlns:a16="http://schemas.microsoft.com/office/drawing/2014/main" id="{9DC6713D-A91C-4326-86CD-C2E3E94B1453}"/>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2778" b="5303"/>
          <a:stretch/>
        </p:blipFill>
        <p:spPr bwMode="auto">
          <a:xfrm>
            <a:off x="4941332" y="1510819"/>
            <a:ext cx="2994185" cy="2809951"/>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8CB3CBBE-CDC2-4683-AFDF-3786660AD2BC}"/>
              </a:ext>
            </a:extLst>
          </p:cNvPr>
          <p:cNvSpPr txBox="1"/>
          <p:nvPr/>
        </p:nvSpPr>
        <p:spPr>
          <a:xfrm>
            <a:off x="4870768" y="4326886"/>
            <a:ext cx="3135312" cy="261610"/>
          </a:xfrm>
          <a:prstGeom prst="rect">
            <a:avLst/>
          </a:prstGeom>
          <a:noFill/>
        </p:spPr>
        <p:txBody>
          <a:bodyPr wrap="square" rtlCol="0">
            <a:spAutoFit/>
          </a:bodyPr>
          <a:lstStyle/>
          <a:p>
            <a:pPr algn="r"/>
            <a:r>
              <a:rPr lang="en-US" sz="1050" i="1" dirty="0"/>
              <a:t>pedbikeimages.org - Dan Burden </a:t>
            </a:r>
          </a:p>
        </p:txBody>
      </p:sp>
    </p:spTree>
    <p:extLst>
      <p:ext uri="{BB962C8B-B14F-4D97-AF65-F5344CB8AC3E}">
        <p14:creationId xmlns:p14="http://schemas.microsoft.com/office/powerpoint/2010/main" val="29054120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B09896-312B-4B07-ABFE-B42ECE38392F}"/>
              </a:ext>
            </a:extLst>
          </p:cNvPr>
          <p:cNvSpPr>
            <a:spLocks noGrp="1"/>
          </p:cNvSpPr>
          <p:nvPr>
            <p:ph type="title"/>
          </p:nvPr>
        </p:nvSpPr>
        <p:spPr>
          <a:xfrm>
            <a:off x="359508" y="310753"/>
            <a:ext cx="6358926" cy="1238249"/>
          </a:xfrm>
        </p:spPr>
        <p:txBody>
          <a:bodyPr>
            <a:normAutofit fontScale="90000"/>
          </a:bodyPr>
          <a:lstStyle/>
          <a:p>
            <a:r>
              <a:rPr lang="en-US" dirty="0"/>
              <a:t>Importance of Pedestrian Facility Maintenance</a:t>
            </a:r>
          </a:p>
        </p:txBody>
      </p:sp>
      <p:sp>
        <p:nvSpPr>
          <p:cNvPr id="3" name="Content Placeholder 2">
            <a:extLst>
              <a:ext uri="{FF2B5EF4-FFF2-40B4-BE49-F238E27FC236}">
                <a16:creationId xmlns:a16="http://schemas.microsoft.com/office/drawing/2014/main" id="{B3D55530-BC42-4784-B914-6B40B84D2F04}"/>
              </a:ext>
            </a:extLst>
          </p:cNvPr>
          <p:cNvSpPr>
            <a:spLocks noGrp="1"/>
          </p:cNvSpPr>
          <p:nvPr>
            <p:ph idx="1"/>
          </p:nvPr>
        </p:nvSpPr>
        <p:spPr>
          <a:xfrm>
            <a:off x="359508" y="1790299"/>
            <a:ext cx="4732256" cy="3010300"/>
          </a:xfrm>
        </p:spPr>
        <p:txBody>
          <a:bodyPr>
            <a:normAutofit/>
          </a:bodyPr>
          <a:lstStyle/>
          <a:p>
            <a:pPr>
              <a:spcBef>
                <a:spcPct val="10000"/>
              </a:spcBef>
            </a:pPr>
            <a:r>
              <a:rPr lang="en-US" altLang="en-US" dirty="0"/>
              <a:t>Key component of transportation network</a:t>
            </a:r>
          </a:p>
          <a:p>
            <a:pPr>
              <a:spcBef>
                <a:spcPct val="10000"/>
              </a:spcBef>
            </a:pPr>
            <a:r>
              <a:rPr lang="en-US" altLang="en-US" dirty="0"/>
              <a:t>Relationship between maintenance and accessibility</a:t>
            </a:r>
          </a:p>
          <a:p>
            <a:pPr>
              <a:spcBef>
                <a:spcPct val="10000"/>
              </a:spcBef>
            </a:pPr>
            <a:r>
              <a:rPr lang="en-US" altLang="en-US" dirty="0"/>
              <a:t>Critical for safety</a:t>
            </a:r>
          </a:p>
          <a:p>
            <a:pPr>
              <a:spcBef>
                <a:spcPct val="10000"/>
              </a:spcBef>
            </a:pPr>
            <a:r>
              <a:rPr lang="en-US" altLang="en-US" dirty="0"/>
              <a:t>Improved mobility</a:t>
            </a:r>
          </a:p>
          <a:p>
            <a:pPr>
              <a:spcBef>
                <a:spcPct val="10000"/>
              </a:spcBef>
            </a:pPr>
            <a:r>
              <a:rPr lang="en-US" altLang="en-US" dirty="0"/>
              <a:t>Asset management</a:t>
            </a:r>
          </a:p>
        </p:txBody>
      </p:sp>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11</a:t>
            </a:fld>
            <a:endParaRPr lang="en-US" dirty="0"/>
          </a:p>
        </p:txBody>
      </p:sp>
      <p:pic>
        <p:nvPicPr>
          <p:cNvPr id="5" name="Picture 2" descr="Elderly man with cane walks across an intersection as a car turns in front of him ">
            <a:extLst>
              <a:ext uri="{FF2B5EF4-FFF2-40B4-BE49-F238E27FC236}">
                <a16:creationId xmlns:a16="http://schemas.microsoft.com/office/drawing/2014/main" id="{C9B78F43-124B-4105-88A5-B9C9E6905DFC}"/>
              </a:ext>
            </a:extLst>
          </p:cNvPr>
          <p:cNvPicPr>
            <a:picLocks noChangeAspect="1" noChangeArrowheads="1"/>
          </p:cNvPicPr>
          <p:nvPr/>
        </p:nvPicPr>
        <p:blipFill>
          <a:blip r:embed="rId3"/>
          <a:srcRect/>
          <a:stretch/>
        </p:blipFill>
        <p:spPr bwMode="auto">
          <a:xfrm>
            <a:off x="5419022" y="1089112"/>
            <a:ext cx="2495756" cy="3743634"/>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53A849FE-8268-4A8D-B2F4-47A9D4D96BAA}"/>
              </a:ext>
            </a:extLst>
          </p:cNvPr>
          <p:cNvSpPr txBox="1"/>
          <p:nvPr/>
        </p:nvSpPr>
        <p:spPr>
          <a:xfrm>
            <a:off x="4834759" y="4832746"/>
            <a:ext cx="3135312" cy="261610"/>
          </a:xfrm>
          <a:prstGeom prst="rect">
            <a:avLst/>
          </a:prstGeom>
          <a:noFill/>
        </p:spPr>
        <p:txBody>
          <a:bodyPr wrap="square" rtlCol="0">
            <a:spAutoFit/>
          </a:bodyPr>
          <a:lstStyle/>
          <a:p>
            <a:pPr algn="r"/>
            <a:r>
              <a:rPr lang="en-US" sz="1050" i="1" dirty="0"/>
              <a:t>pedbikeimages.org - Dan Burden </a:t>
            </a:r>
          </a:p>
        </p:txBody>
      </p:sp>
    </p:spTree>
    <p:extLst>
      <p:ext uri="{BB962C8B-B14F-4D97-AF65-F5344CB8AC3E}">
        <p14:creationId xmlns:p14="http://schemas.microsoft.com/office/powerpoint/2010/main" val="369717253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75019-C596-43FC-8B42-BA77F7750EB5}"/>
              </a:ext>
            </a:extLst>
          </p:cNvPr>
          <p:cNvSpPr>
            <a:spLocks noGrp="1"/>
          </p:cNvSpPr>
          <p:nvPr>
            <p:ph type="title"/>
          </p:nvPr>
        </p:nvSpPr>
        <p:spPr>
          <a:xfrm>
            <a:off x="359507" y="205978"/>
            <a:ext cx="8159803" cy="1242677"/>
          </a:xfrm>
        </p:spPr>
        <p:txBody>
          <a:bodyPr/>
          <a:lstStyle/>
          <a:p>
            <a:r>
              <a:rPr lang="en-US" sz="4400" dirty="0"/>
              <a:t>Common Maintenance Problems for Pedestrians</a:t>
            </a:r>
          </a:p>
        </p:txBody>
      </p:sp>
      <p:sp>
        <p:nvSpPr>
          <p:cNvPr id="3" name="Content Placeholder 2">
            <a:extLst>
              <a:ext uri="{FF2B5EF4-FFF2-40B4-BE49-F238E27FC236}">
                <a16:creationId xmlns:a16="http://schemas.microsoft.com/office/drawing/2014/main" id="{12DCFC2A-CF6E-4D05-86B7-969CC35D37B2}"/>
              </a:ext>
            </a:extLst>
          </p:cNvPr>
          <p:cNvSpPr>
            <a:spLocks noGrp="1"/>
          </p:cNvSpPr>
          <p:nvPr>
            <p:ph idx="1"/>
          </p:nvPr>
        </p:nvSpPr>
        <p:spPr>
          <a:xfrm>
            <a:off x="359508" y="1703673"/>
            <a:ext cx="4984017" cy="3167092"/>
          </a:xfrm>
        </p:spPr>
        <p:txBody>
          <a:bodyPr>
            <a:normAutofit fontScale="85000" lnSpcReduction="10000"/>
          </a:bodyPr>
          <a:lstStyle/>
          <a:p>
            <a:r>
              <a:rPr lang="en-US" dirty="0"/>
              <a:t>Sidewalks</a:t>
            </a:r>
          </a:p>
          <a:p>
            <a:pPr lvl="1"/>
            <a:r>
              <a:rPr lang="en-US" dirty="0"/>
              <a:t>Crumbling, cracked, or uplifted segments</a:t>
            </a:r>
          </a:p>
          <a:p>
            <a:pPr lvl="1"/>
            <a:r>
              <a:rPr lang="en-US" dirty="0"/>
              <a:t>Uneven bricks/pavers</a:t>
            </a:r>
          </a:p>
          <a:p>
            <a:r>
              <a:rPr lang="en-US" dirty="0"/>
              <a:t>Crossings</a:t>
            </a:r>
          </a:p>
          <a:p>
            <a:pPr lvl="1"/>
            <a:r>
              <a:rPr lang="en-US" dirty="0"/>
              <a:t>Damaged detectible warning plates</a:t>
            </a:r>
          </a:p>
          <a:p>
            <a:pPr lvl="1"/>
            <a:r>
              <a:rPr lang="en-US" dirty="0"/>
              <a:t>Faded crosswalk markings</a:t>
            </a:r>
          </a:p>
          <a:p>
            <a:pPr lvl="1"/>
            <a:r>
              <a:rPr lang="en-US" dirty="0"/>
              <a:t>Pedestrian signal malfunction</a:t>
            </a:r>
          </a:p>
          <a:p>
            <a:r>
              <a:rPr lang="en-US" dirty="0"/>
              <a:t>Seasonal or day-to-day</a:t>
            </a:r>
          </a:p>
          <a:p>
            <a:pPr lvl="1"/>
            <a:r>
              <a:rPr lang="en-US" dirty="0"/>
              <a:t>Encroaching vegetation (trees, grass)</a:t>
            </a:r>
          </a:p>
          <a:p>
            <a:pPr lvl="1"/>
            <a:r>
              <a:rPr lang="en-US" dirty="0"/>
              <a:t>Drainage, snow or ice</a:t>
            </a:r>
          </a:p>
          <a:p>
            <a:pPr marL="114300" indent="0">
              <a:buNone/>
            </a:pPr>
            <a:endParaRPr lang="en-US" dirty="0"/>
          </a:p>
        </p:txBody>
      </p:sp>
      <p:sp>
        <p:nvSpPr>
          <p:cNvPr id="4" name="Slide Number Placeholder 3">
            <a:extLst>
              <a:ext uri="{FF2B5EF4-FFF2-40B4-BE49-F238E27FC236}">
                <a16:creationId xmlns:a16="http://schemas.microsoft.com/office/drawing/2014/main" id="{F03B1DAC-F621-4717-82DC-A203426DD20E}"/>
              </a:ext>
            </a:extLst>
          </p:cNvPr>
          <p:cNvSpPr>
            <a:spLocks noGrp="1"/>
          </p:cNvSpPr>
          <p:nvPr>
            <p:ph type="sldNum" sz="quarter" idx="12"/>
          </p:nvPr>
        </p:nvSpPr>
        <p:spPr/>
        <p:txBody>
          <a:bodyPr/>
          <a:lstStyle/>
          <a:p>
            <a:fld id="{588A7B10-5B59-5847-A2D4-DA6B67CC2B64}" type="slidenum">
              <a:rPr lang="en-US" smtClean="0"/>
              <a:t>12</a:t>
            </a:fld>
            <a:endParaRPr lang="en-US"/>
          </a:p>
        </p:txBody>
      </p:sp>
      <p:pic>
        <p:nvPicPr>
          <p:cNvPr id="5122" name="Picture 2" descr="Sidewalk which is crumbling and has large gaps between segments ">
            <a:extLst>
              <a:ext uri="{FF2B5EF4-FFF2-40B4-BE49-F238E27FC236}">
                <a16:creationId xmlns:a16="http://schemas.microsoft.com/office/drawing/2014/main" id="{C1E15926-ADBF-4CD0-9725-0D7A256A13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248" b="14593"/>
          <a:stretch/>
        </p:blipFill>
        <p:spPr bwMode="auto">
          <a:xfrm>
            <a:off x="5210373" y="1140057"/>
            <a:ext cx="2850611" cy="1522255"/>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5124" name="Picture 4" descr="A crosswalk and curb ramp are completely flooded with water ">
            <a:extLst>
              <a:ext uri="{FF2B5EF4-FFF2-40B4-BE49-F238E27FC236}">
                <a16:creationId xmlns:a16="http://schemas.microsoft.com/office/drawing/2014/main" id="{7E23EC92-4F1D-42A7-AC29-07C3C5C0EA20}"/>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t="3245" b="11175"/>
          <a:stretch/>
        </p:blipFill>
        <p:spPr bwMode="auto">
          <a:xfrm>
            <a:off x="5210373" y="2994012"/>
            <a:ext cx="2850611" cy="1829689"/>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B04CF095-8082-48F7-8347-BCFFE55454A7}"/>
              </a:ext>
            </a:extLst>
          </p:cNvPr>
          <p:cNvSpPr txBox="1"/>
          <p:nvPr/>
        </p:nvSpPr>
        <p:spPr>
          <a:xfrm>
            <a:off x="4995247" y="4823701"/>
            <a:ext cx="3135312" cy="261610"/>
          </a:xfrm>
          <a:prstGeom prst="rect">
            <a:avLst/>
          </a:prstGeom>
          <a:noFill/>
        </p:spPr>
        <p:txBody>
          <a:bodyPr wrap="square" rtlCol="0">
            <a:spAutoFit/>
          </a:bodyPr>
          <a:lstStyle/>
          <a:p>
            <a:pPr algn="r"/>
            <a:r>
              <a:rPr lang="en-US" sz="1050" i="1" dirty="0"/>
              <a:t>pedbikeimages.org – David </a:t>
            </a:r>
            <a:r>
              <a:rPr lang="en-US" sz="1050" i="1" dirty="0" err="1"/>
              <a:t>Wistey</a:t>
            </a:r>
            <a:r>
              <a:rPr lang="en-US" sz="1050" i="1" dirty="0"/>
              <a:t>  </a:t>
            </a:r>
          </a:p>
        </p:txBody>
      </p:sp>
      <p:sp>
        <p:nvSpPr>
          <p:cNvPr id="8" name="TextBox 7">
            <a:extLst>
              <a:ext uri="{FF2B5EF4-FFF2-40B4-BE49-F238E27FC236}">
                <a16:creationId xmlns:a16="http://schemas.microsoft.com/office/drawing/2014/main" id="{9EFC6229-93AB-4BB4-BD50-85303712E3CE}"/>
              </a:ext>
            </a:extLst>
          </p:cNvPr>
          <p:cNvSpPr txBox="1"/>
          <p:nvPr/>
        </p:nvSpPr>
        <p:spPr>
          <a:xfrm>
            <a:off x="4995247" y="2635480"/>
            <a:ext cx="3135312" cy="253916"/>
          </a:xfrm>
          <a:prstGeom prst="rect">
            <a:avLst/>
          </a:prstGeom>
          <a:noFill/>
        </p:spPr>
        <p:txBody>
          <a:bodyPr wrap="square" rtlCol="0">
            <a:spAutoFit/>
          </a:bodyPr>
          <a:lstStyle/>
          <a:p>
            <a:pPr algn="r"/>
            <a:r>
              <a:rPr lang="en-US" sz="1050" i="1" dirty="0"/>
              <a:t>pedbikeimages.org - Dan Burden </a:t>
            </a:r>
          </a:p>
        </p:txBody>
      </p:sp>
    </p:spTree>
    <p:extLst>
      <p:ext uri="{BB962C8B-B14F-4D97-AF65-F5344CB8AC3E}">
        <p14:creationId xmlns:p14="http://schemas.microsoft.com/office/powerpoint/2010/main" val="39061881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29E2015D-E96A-40B7-AF08-0CB16A5BB049}"/>
              </a:ext>
            </a:extLst>
          </p:cNvPr>
          <p:cNvSpPr>
            <a:spLocks noGrp="1"/>
          </p:cNvSpPr>
          <p:nvPr>
            <p:ph type="sldNum" sz="quarter" idx="12"/>
          </p:nvPr>
        </p:nvSpPr>
        <p:spPr/>
        <p:txBody>
          <a:bodyPr/>
          <a:lstStyle/>
          <a:p>
            <a:fld id="{588A7B10-5B59-5847-A2D4-DA6B67CC2B64}" type="slidenum">
              <a:rPr lang="en-US" smtClean="0"/>
              <a:t>13</a:t>
            </a:fld>
            <a:endParaRPr lang="en-US" dirty="0"/>
          </a:p>
        </p:txBody>
      </p:sp>
      <p:sp>
        <p:nvSpPr>
          <p:cNvPr id="5" name="Title 1">
            <a:extLst>
              <a:ext uri="{FF2B5EF4-FFF2-40B4-BE49-F238E27FC236}">
                <a16:creationId xmlns:a16="http://schemas.microsoft.com/office/drawing/2014/main" id="{96C038D4-8FA5-483E-95BA-13D05C1170FC}"/>
              </a:ext>
            </a:extLst>
          </p:cNvPr>
          <p:cNvSpPr txBox="1">
            <a:spLocks/>
          </p:cNvSpPr>
          <p:nvPr/>
        </p:nvSpPr>
        <p:spPr>
          <a:xfrm>
            <a:off x="359508" y="310753"/>
            <a:ext cx="7417419" cy="1238249"/>
          </a:xfrm>
          <a:prstGeom prst="rect">
            <a:avLst/>
          </a:prstGeom>
        </p:spPr>
        <p:txBody>
          <a:bodyPr vert="horz" lIns="91440" tIns="45720" rIns="91440" bIns="45720" rtlCol="0" anchor="ctr">
            <a:normAutofit fontScale="90000" lnSpcReduction="20000"/>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pPr>
              <a:lnSpc>
                <a:spcPct val="110000"/>
              </a:lnSpc>
            </a:pPr>
            <a:r>
              <a:rPr lang="en-US" dirty="0"/>
              <a:t>Importance of Bicycle Facility Maintenance</a:t>
            </a:r>
          </a:p>
        </p:txBody>
      </p:sp>
      <p:sp>
        <p:nvSpPr>
          <p:cNvPr id="8" name="Content Placeholder 2">
            <a:extLst>
              <a:ext uri="{FF2B5EF4-FFF2-40B4-BE49-F238E27FC236}">
                <a16:creationId xmlns:a16="http://schemas.microsoft.com/office/drawing/2014/main" id="{558336BF-4778-4394-B6A1-CFFFB73C2311}"/>
              </a:ext>
            </a:extLst>
          </p:cNvPr>
          <p:cNvSpPr>
            <a:spLocks noGrp="1"/>
          </p:cNvSpPr>
          <p:nvPr>
            <p:ph idx="1"/>
          </p:nvPr>
        </p:nvSpPr>
        <p:spPr>
          <a:xfrm>
            <a:off x="359508" y="1790299"/>
            <a:ext cx="4212492" cy="3010300"/>
          </a:xfrm>
        </p:spPr>
        <p:txBody>
          <a:bodyPr>
            <a:normAutofit/>
          </a:bodyPr>
          <a:lstStyle/>
          <a:p>
            <a:pPr>
              <a:spcBef>
                <a:spcPct val="10000"/>
              </a:spcBef>
            </a:pPr>
            <a:r>
              <a:rPr lang="en-US" altLang="en-US" dirty="0"/>
              <a:t>Key component of transportation network</a:t>
            </a:r>
          </a:p>
          <a:p>
            <a:pPr>
              <a:spcBef>
                <a:spcPct val="10000"/>
              </a:spcBef>
            </a:pPr>
            <a:r>
              <a:rPr lang="en-US" altLang="en-US" dirty="0"/>
              <a:t>Critical for safety</a:t>
            </a:r>
          </a:p>
          <a:p>
            <a:pPr>
              <a:spcBef>
                <a:spcPct val="10000"/>
              </a:spcBef>
            </a:pPr>
            <a:r>
              <a:rPr lang="en-US" altLang="en-US" dirty="0"/>
              <a:t>Enables mobility and encourages use of non-motorized transportation</a:t>
            </a:r>
          </a:p>
          <a:p>
            <a:pPr>
              <a:spcBef>
                <a:spcPct val="10000"/>
              </a:spcBef>
            </a:pPr>
            <a:r>
              <a:rPr lang="en-US" altLang="en-US" dirty="0"/>
              <a:t>Asset management</a:t>
            </a:r>
          </a:p>
          <a:p>
            <a:pPr>
              <a:spcBef>
                <a:spcPct val="10000"/>
              </a:spcBef>
            </a:pPr>
            <a:endParaRPr lang="en-US" altLang="en-US" dirty="0"/>
          </a:p>
        </p:txBody>
      </p:sp>
      <p:pic>
        <p:nvPicPr>
          <p:cNvPr id="2050" name="Picture 2" descr="A cyclist on a road with multiple lanes of vehicular traffic is unable to stay in bike lane because large construction cones block it ">
            <a:extLst>
              <a:ext uri="{FF2B5EF4-FFF2-40B4-BE49-F238E27FC236}">
                <a16:creationId xmlns:a16="http://schemas.microsoft.com/office/drawing/2014/main" id="{A945B396-5BDD-4147-8542-60FE68044616}"/>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9351" b="13510"/>
          <a:stretch/>
        </p:blipFill>
        <p:spPr bwMode="auto">
          <a:xfrm>
            <a:off x="4833731" y="1056388"/>
            <a:ext cx="3319196" cy="3840593"/>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BB1B1D6A-9217-4140-9A72-E67006941695}"/>
              </a:ext>
            </a:extLst>
          </p:cNvPr>
          <p:cNvSpPr txBox="1"/>
          <p:nvPr/>
        </p:nvSpPr>
        <p:spPr>
          <a:xfrm>
            <a:off x="5017615" y="4881890"/>
            <a:ext cx="3135312" cy="261610"/>
          </a:xfrm>
          <a:prstGeom prst="rect">
            <a:avLst/>
          </a:prstGeom>
          <a:noFill/>
        </p:spPr>
        <p:txBody>
          <a:bodyPr wrap="square" rtlCol="0">
            <a:spAutoFit/>
          </a:bodyPr>
          <a:lstStyle/>
          <a:p>
            <a:pPr algn="r"/>
            <a:r>
              <a:rPr lang="en-US" sz="1050" i="1" dirty="0"/>
              <a:t>pedbikeimages.org  - Dan Burden </a:t>
            </a:r>
          </a:p>
        </p:txBody>
      </p:sp>
    </p:spTree>
    <p:extLst>
      <p:ext uri="{BB962C8B-B14F-4D97-AF65-F5344CB8AC3E}">
        <p14:creationId xmlns:p14="http://schemas.microsoft.com/office/powerpoint/2010/main" val="30786857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2DCFC2A-CF6E-4D05-86B7-969CC35D37B2}"/>
              </a:ext>
            </a:extLst>
          </p:cNvPr>
          <p:cNvSpPr>
            <a:spLocks noGrp="1"/>
          </p:cNvSpPr>
          <p:nvPr>
            <p:ph idx="1"/>
          </p:nvPr>
        </p:nvSpPr>
        <p:spPr>
          <a:xfrm>
            <a:off x="359508" y="1627632"/>
            <a:ext cx="3894440" cy="3172968"/>
          </a:xfrm>
        </p:spPr>
        <p:txBody>
          <a:bodyPr/>
          <a:lstStyle/>
          <a:p>
            <a:r>
              <a:rPr lang="en-US" dirty="0"/>
              <a:t>Surface problems</a:t>
            </a:r>
          </a:p>
          <a:p>
            <a:pPr lvl="1"/>
            <a:r>
              <a:rPr lang="en-US" dirty="0"/>
              <a:t>Debris, pavement quality</a:t>
            </a:r>
          </a:p>
          <a:p>
            <a:r>
              <a:rPr lang="en-US" dirty="0"/>
              <a:t>Vegetation</a:t>
            </a:r>
          </a:p>
          <a:p>
            <a:pPr lvl="1"/>
            <a:r>
              <a:rPr lang="en-US" dirty="0"/>
              <a:t>Encroaching vegetation (trees, grass)</a:t>
            </a:r>
          </a:p>
          <a:p>
            <a:r>
              <a:rPr lang="en-US" dirty="0"/>
              <a:t>Signing and marking</a:t>
            </a:r>
          </a:p>
          <a:p>
            <a:pPr lvl="1"/>
            <a:r>
              <a:rPr lang="en-US" dirty="0"/>
              <a:t>Uniform and usable condition</a:t>
            </a:r>
          </a:p>
        </p:txBody>
      </p:sp>
      <p:sp>
        <p:nvSpPr>
          <p:cNvPr id="4" name="Slide Number Placeholder 3">
            <a:extLst>
              <a:ext uri="{FF2B5EF4-FFF2-40B4-BE49-F238E27FC236}">
                <a16:creationId xmlns:a16="http://schemas.microsoft.com/office/drawing/2014/main" id="{F03B1DAC-F621-4717-82DC-A203426DD20E}"/>
              </a:ext>
            </a:extLst>
          </p:cNvPr>
          <p:cNvSpPr>
            <a:spLocks noGrp="1"/>
          </p:cNvSpPr>
          <p:nvPr>
            <p:ph type="sldNum" sz="quarter" idx="12"/>
          </p:nvPr>
        </p:nvSpPr>
        <p:spPr/>
        <p:txBody>
          <a:bodyPr/>
          <a:lstStyle/>
          <a:p>
            <a:fld id="{588A7B10-5B59-5847-A2D4-DA6B67CC2B64}" type="slidenum">
              <a:rPr lang="en-US" smtClean="0"/>
              <a:t>14</a:t>
            </a:fld>
            <a:endParaRPr lang="en-US"/>
          </a:p>
        </p:txBody>
      </p:sp>
      <p:pic>
        <p:nvPicPr>
          <p:cNvPr id="4098" name="Picture 2" descr="Gutter at curb near a sidewalk ramp which has no grate/covering ">
            <a:extLst>
              <a:ext uri="{FF2B5EF4-FFF2-40B4-BE49-F238E27FC236}">
                <a16:creationId xmlns:a16="http://schemas.microsoft.com/office/drawing/2014/main" id="{DE60EB8D-990F-4040-BD41-E0942C510EC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4012" r="25958" b="16559"/>
          <a:stretch/>
        </p:blipFill>
        <p:spPr bwMode="auto">
          <a:xfrm>
            <a:off x="5666445" y="1078001"/>
            <a:ext cx="2334547" cy="1853063"/>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6" name="Picture 4" descr="Man pushes his bike over a portion of the sidewalk which intersects railroad tracks ">
            <a:extLst>
              <a:ext uri="{FF2B5EF4-FFF2-40B4-BE49-F238E27FC236}">
                <a16:creationId xmlns:a16="http://schemas.microsoft.com/office/drawing/2014/main" id="{6D83E3A3-74D1-4E09-9115-C217E47151B3}"/>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0208" t="1348" r="20021" b="28329"/>
          <a:stretch/>
        </p:blipFill>
        <p:spPr bwMode="auto">
          <a:xfrm>
            <a:off x="5666445" y="2970820"/>
            <a:ext cx="2334547" cy="1829779"/>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24BA4485-7F11-4F1F-B82D-49C5B0607C68}"/>
              </a:ext>
            </a:extLst>
          </p:cNvPr>
          <p:cNvSpPr txBox="1"/>
          <p:nvPr/>
        </p:nvSpPr>
        <p:spPr>
          <a:xfrm>
            <a:off x="4945712" y="4800599"/>
            <a:ext cx="3135312" cy="261610"/>
          </a:xfrm>
          <a:prstGeom prst="rect">
            <a:avLst/>
          </a:prstGeom>
          <a:noFill/>
        </p:spPr>
        <p:txBody>
          <a:bodyPr wrap="square" rtlCol="0">
            <a:spAutoFit/>
          </a:bodyPr>
          <a:lstStyle/>
          <a:p>
            <a:pPr algn="r"/>
            <a:r>
              <a:rPr lang="en-US" sz="1050" i="1" dirty="0"/>
              <a:t>pedbikeimages.org - Dan Burden </a:t>
            </a:r>
          </a:p>
        </p:txBody>
      </p:sp>
      <p:sp>
        <p:nvSpPr>
          <p:cNvPr id="11" name="Title 1">
            <a:extLst>
              <a:ext uri="{FF2B5EF4-FFF2-40B4-BE49-F238E27FC236}">
                <a16:creationId xmlns:a16="http://schemas.microsoft.com/office/drawing/2014/main" id="{2E491EDB-6945-4A70-9E60-6AA0CC59F526}"/>
              </a:ext>
            </a:extLst>
          </p:cNvPr>
          <p:cNvSpPr>
            <a:spLocks noGrp="1"/>
          </p:cNvSpPr>
          <p:nvPr>
            <p:ph type="title"/>
          </p:nvPr>
        </p:nvSpPr>
        <p:spPr>
          <a:xfrm>
            <a:off x="359507" y="205978"/>
            <a:ext cx="8159803" cy="1242677"/>
          </a:xfrm>
        </p:spPr>
        <p:txBody>
          <a:bodyPr/>
          <a:lstStyle/>
          <a:p>
            <a:r>
              <a:rPr lang="en-US" sz="4400" dirty="0"/>
              <a:t>Common Maintenance Problems for Bicyclists</a:t>
            </a:r>
          </a:p>
        </p:txBody>
      </p:sp>
      <p:pic>
        <p:nvPicPr>
          <p:cNvPr id="9" name="Picture 8" descr="Clearly marked bike lane ">
            <a:extLst>
              <a:ext uri="{FF2B5EF4-FFF2-40B4-BE49-F238E27FC236}">
                <a16:creationId xmlns:a16="http://schemas.microsoft.com/office/drawing/2014/main" id="{7A73AD88-68BE-4531-9690-CDA2C0D47A86}"/>
              </a:ext>
            </a:extLst>
          </p:cNvPr>
          <p:cNvPicPr>
            <a:picLocks noChangeAspect="1"/>
          </p:cNvPicPr>
          <p:nvPr/>
        </p:nvPicPr>
        <p:blipFill rotWithShape="1">
          <a:blip r:embed="rId5"/>
          <a:srcRect l="40193"/>
          <a:stretch/>
        </p:blipFill>
        <p:spPr>
          <a:xfrm>
            <a:off x="3967376" y="2970819"/>
            <a:ext cx="1665883" cy="1829780"/>
          </a:xfrm>
          <a:prstGeom prst="rect">
            <a:avLst/>
          </a:prstGeom>
          <a:ln>
            <a:solidFill>
              <a:schemeClr val="tx2"/>
            </a:solidFill>
          </a:ln>
        </p:spPr>
      </p:pic>
    </p:spTree>
    <p:extLst>
      <p:ext uri="{BB962C8B-B14F-4D97-AF65-F5344CB8AC3E}">
        <p14:creationId xmlns:p14="http://schemas.microsoft.com/office/powerpoint/2010/main" val="320529337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Snow Removal</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15</a:t>
            </a:fld>
            <a:endParaRPr lang="en-US"/>
          </a:p>
        </p:txBody>
      </p:sp>
    </p:spTree>
    <p:extLst>
      <p:ext uri="{BB962C8B-B14F-4D97-AF65-F5344CB8AC3E}">
        <p14:creationId xmlns:p14="http://schemas.microsoft.com/office/powerpoint/2010/main" val="227060865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2543A-6876-490A-8F51-687A4ED1E724}"/>
              </a:ext>
            </a:extLst>
          </p:cNvPr>
          <p:cNvSpPr>
            <a:spLocks noGrp="1"/>
          </p:cNvSpPr>
          <p:nvPr>
            <p:ph type="title"/>
          </p:nvPr>
        </p:nvSpPr>
        <p:spPr/>
        <p:txBody>
          <a:bodyPr/>
          <a:lstStyle/>
          <a:p>
            <a:r>
              <a:rPr lang="en-US" dirty="0"/>
              <a:t>Snow Removal</a:t>
            </a:r>
          </a:p>
        </p:txBody>
      </p:sp>
      <p:sp>
        <p:nvSpPr>
          <p:cNvPr id="3" name="Content Placeholder 2">
            <a:extLst>
              <a:ext uri="{FF2B5EF4-FFF2-40B4-BE49-F238E27FC236}">
                <a16:creationId xmlns:a16="http://schemas.microsoft.com/office/drawing/2014/main" id="{8E5EAF3B-D6EB-427A-8766-9571686D5A1C}"/>
              </a:ext>
            </a:extLst>
          </p:cNvPr>
          <p:cNvSpPr>
            <a:spLocks noGrp="1"/>
          </p:cNvSpPr>
          <p:nvPr>
            <p:ph idx="1"/>
          </p:nvPr>
        </p:nvSpPr>
        <p:spPr>
          <a:xfrm>
            <a:off x="359508" y="1200150"/>
            <a:ext cx="4793433" cy="3600450"/>
          </a:xfrm>
        </p:spPr>
        <p:txBody>
          <a:bodyPr>
            <a:normAutofit/>
          </a:bodyPr>
          <a:lstStyle/>
          <a:p>
            <a:r>
              <a:rPr lang="en-US" dirty="0"/>
              <a:t>Common challenges to pedestrian travel after snowfall:</a:t>
            </a:r>
          </a:p>
          <a:p>
            <a:pPr lvl="1"/>
            <a:r>
              <a:rPr lang="en-US" dirty="0"/>
              <a:t>Street plowing that pushes snow onto sidewalks or blocks crosswalks </a:t>
            </a:r>
          </a:p>
          <a:p>
            <a:pPr lvl="1"/>
            <a:r>
              <a:rPr lang="en-US" dirty="0"/>
              <a:t>Clogged or obstructed drains that create puddles at curb ramps </a:t>
            </a:r>
          </a:p>
          <a:p>
            <a:pPr lvl="1"/>
            <a:r>
              <a:rPr lang="en-US" dirty="0"/>
              <a:t>Patches of ice that create slip hazards</a:t>
            </a:r>
          </a:p>
          <a:p>
            <a:pPr lvl="1"/>
            <a:r>
              <a:rPr lang="en-US" dirty="0"/>
              <a:t>Stretches of snow and ice covering sidewalks </a:t>
            </a:r>
          </a:p>
        </p:txBody>
      </p:sp>
      <p:sp>
        <p:nvSpPr>
          <p:cNvPr id="4" name="Slide Number Placeholder 3">
            <a:extLst>
              <a:ext uri="{FF2B5EF4-FFF2-40B4-BE49-F238E27FC236}">
                <a16:creationId xmlns:a16="http://schemas.microsoft.com/office/drawing/2014/main" id="{6B51645A-ECC1-4CD1-899B-0BF340989EFA}"/>
              </a:ext>
            </a:extLst>
          </p:cNvPr>
          <p:cNvSpPr>
            <a:spLocks noGrp="1"/>
          </p:cNvSpPr>
          <p:nvPr>
            <p:ph type="sldNum" sz="quarter" idx="12"/>
          </p:nvPr>
        </p:nvSpPr>
        <p:spPr/>
        <p:txBody>
          <a:bodyPr/>
          <a:lstStyle/>
          <a:p>
            <a:fld id="{588A7B10-5B59-5847-A2D4-DA6B67CC2B64}" type="slidenum">
              <a:rPr lang="en-US" smtClean="0"/>
              <a:t>16</a:t>
            </a:fld>
            <a:endParaRPr lang="en-US"/>
          </a:p>
        </p:txBody>
      </p:sp>
      <p:pic>
        <p:nvPicPr>
          <p:cNvPr id="1026" name="Picture 2" descr="A sidewalk is covered by snow which was only partially clear away ">
            <a:extLst>
              <a:ext uri="{FF2B5EF4-FFF2-40B4-BE49-F238E27FC236}">
                <a16:creationId xmlns:a16="http://schemas.microsoft.com/office/drawing/2014/main" id="{CC32E790-65FC-4380-8E0F-7A9D320E5B3A}"/>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12262"/>
          <a:stretch/>
        </p:blipFill>
        <p:spPr bwMode="auto">
          <a:xfrm>
            <a:off x="5788871" y="71517"/>
            <a:ext cx="2085734" cy="293157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719C4245-58CA-4FF4-AA28-9D9FA882C792}"/>
              </a:ext>
            </a:extLst>
          </p:cNvPr>
          <p:cNvSpPr txBox="1"/>
          <p:nvPr/>
        </p:nvSpPr>
        <p:spPr>
          <a:xfrm>
            <a:off x="4800222" y="2989056"/>
            <a:ext cx="3135312" cy="253916"/>
          </a:xfrm>
          <a:prstGeom prst="rect">
            <a:avLst/>
          </a:prstGeom>
          <a:noFill/>
        </p:spPr>
        <p:txBody>
          <a:bodyPr wrap="square" rtlCol="0">
            <a:spAutoFit/>
          </a:bodyPr>
          <a:lstStyle/>
          <a:p>
            <a:pPr algn="r"/>
            <a:r>
              <a:rPr lang="en-US" sz="1050" i="1" dirty="0"/>
              <a:t>pedbikeimages.org - </a:t>
            </a:r>
            <a:r>
              <a:rPr lang="en-US" sz="900" i="1" dirty="0"/>
              <a:t>Katy Lang </a:t>
            </a:r>
          </a:p>
        </p:txBody>
      </p:sp>
      <p:pic>
        <p:nvPicPr>
          <p:cNvPr id="5" name="Picture 2" descr="A man waits to get on the bus next to a tall drift of snow ">
            <a:extLst>
              <a:ext uri="{FF2B5EF4-FFF2-40B4-BE49-F238E27FC236}">
                <a16:creationId xmlns:a16="http://schemas.microsoft.com/office/drawing/2014/main" id="{F3E37800-3276-4533-98A0-6B295C47B63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88871" y="3311432"/>
            <a:ext cx="2146663" cy="1609997"/>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B8C96686-F133-485A-85E4-D992BF335EF4}"/>
              </a:ext>
            </a:extLst>
          </p:cNvPr>
          <p:cNvSpPr txBox="1"/>
          <p:nvPr/>
        </p:nvSpPr>
        <p:spPr>
          <a:xfrm>
            <a:off x="4844196" y="4921429"/>
            <a:ext cx="3135312" cy="253916"/>
          </a:xfrm>
          <a:prstGeom prst="rect">
            <a:avLst/>
          </a:prstGeom>
          <a:noFill/>
        </p:spPr>
        <p:txBody>
          <a:bodyPr wrap="square" rtlCol="0">
            <a:spAutoFit/>
          </a:bodyPr>
          <a:lstStyle/>
          <a:p>
            <a:pPr algn="r"/>
            <a:r>
              <a:rPr lang="en-US" sz="1050" i="1" dirty="0"/>
              <a:t>pedbikeimages.org - Dan Burden </a:t>
            </a:r>
          </a:p>
        </p:txBody>
      </p:sp>
    </p:spTree>
    <p:extLst>
      <p:ext uri="{BB962C8B-B14F-4D97-AF65-F5344CB8AC3E}">
        <p14:creationId xmlns:p14="http://schemas.microsoft.com/office/powerpoint/2010/main" val="13013297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E2543A-6876-490A-8F51-687A4ED1E724}"/>
              </a:ext>
            </a:extLst>
          </p:cNvPr>
          <p:cNvSpPr>
            <a:spLocks noGrp="1"/>
          </p:cNvSpPr>
          <p:nvPr>
            <p:ph type="title"/>
          </p:nvPr>
        </p:nvSpPr>
        <p:spPr/>
        <p:txBody>
          <a:bodyPr/>
          <a:lstStyle/>
          <a:p>
            <a:r>
              <a:rPr lang="en-US" dirty="0"/>
              <a:t>Snow Removal</a:t>
            </a:r>
          </a:p>
        </p:txBody>
      </p:sp>
      <p:sp>
        <p:nvSpPr>
          <p:cNvPr id="3" name="Content Placeholder 2">
            <a:extLst>
              <a:ext uri="{FF2B5EF4-FFF2-40B4-BE49-F238E27FC236}">
                <a16:creationId xmlns:a16="http://schemas.microsoft.com/office/drawing/2014/main" id="{8E5EAF3B-D6EB-427A-8766-9571686D5A1C}"/>
              </a:ext>
            </a:extLst>
          </p:cNvPr>
          <p:cNvSpPr>
            <a:spLocks noGrp="1"/>
          </p:cNvSpPr>
          <p:nvPr>
            <p:ph idx="1"/>
          </p:nvPr>
        </p:nvSpPr>
        <p:spPr>
          <a:xfrm>
            <a:off x="359508" y="1200150"/>
            <a:ext cx="4793433" cy="3600450"/>
          </a:xfrm>
        </p:spPr>
        <p:txBody>
          <a:bodyPr>
            <a:normAutofit fontScale="85000" lnSpcReduction="10000"/>
          </a:bodyPr>
          <a:lstStyle/>
          <a:p>
            <a:r>
              <a:rPr lang="en-US" dirty="0"/>
              <a:t>Practices</a:t>
            </a:r>
          </a:p>
          <a:p>
            <a:pPr lvl="1"/>
            <a:r>
              <a:rPr lang="en-US" dirty="0"/>
              <a:t>Pre- and post-treatment of ice and snow</a:t>
            </a:r>
          </a:p>
          <a:p>
            <a:pPr lvl="1"/>
            <a:r>
              <a:rPr lang="en-US" dirty="0"/>
              <a:t>Acknowledging costs and securing funding</a:t>
            </a:r>
          </a:p>
          <a:p>
            <a:pPr lvl="1"/>
            <a:r>
              <a:rPr lang="en-US" dirty="0"/>
              <a:t>Servicing transit stops and ROW</a:t>
            </a:r>
          </a:p>
          <a:p>
            <a:r>
              <a:rPr lang="en-US" dirty="0"/>
              <a:t>Policies</a:t>
            </a:r>
          </a:p>
          <a:p>
            <a:pPr lvl="1"/>
            <a:r>
              <a:rPr lang="en-US" dirty="0"/>
              <a:t>Agency agreements</a:t>
            </a:r>
          </a:p>
          <a:p>
            <a:pPr lvl="1"/>
            <a:r>
              <a:rPr lang="en-US" dirty="0"/>
              <a:t>Performance measures</a:t>
            </a:r>
          </a:p>
          <a:p>
            <a:pPr lvl="1"/>
            <a:r>
              <a:rPr lang="en-US" dirty="0"/>
              <a:t>Americans with Disabilities Act (ADA)</a:t>
            </a:r>
          </a:p>
          <a:p>
            <a:r>
              <a:rPr lang="en-US" dirty="0"/>
              <a:t>Programs</a:t>
            </a:r>
          </a:p>
          <a:p>
            <a:pPr lvl="1"/>
            <a:r>
              <a:rPr lang="en-US" dirty="0"/>
              <a:t>Public education, communication, reporting</a:t>
            </a:r>
          </a:p>
        </p:txBody>
      </p:sp>
      <p:sp>
        <p:nvSpPr>
          <p:cNvPr id="4" name="Slide Number Placeholder 3">
            <a:extLst>
              <a:ext uri="{FF2B5EF4-FFF2-40B4-BE49-F238E27FC236}">
                <a16:creationId xmlns:a16="http://schemas.microsoft.com/office/drawing/2014/main" id="{6B51645A-ECC1-4CD1-899B-0BF340989EFA}"/>
              </a:ext>
            </a:extLst>
          </p:cNvPr>
          <p:cNvSpPr>
            <a:spLocks noGrp="1"/>
          </p:cNvSpPr>
          <p:nvPr>
            <p:ph type="sldNum" sz="quarter" idx="12"/>
          </p:nvPr>
        </p:nvSpPr>
        <p:spPr/>
        <p:txBody>
          <a:bodyPr/>
          <a:lstStyle/>
          <a:p>
            <a:fld id="{588A7B10-5B59-5847-A2D4-DA6B67CC2B64}" type="slidenum">
              <a:rPr lang="en-US" smtClean="0"/>
              <a:t>17</a:t>
            </a:fld>
            <a:endParaRPr lang="en-US"/>
          </a:p>
        </p:txBody>
      </p:sp>
      <p:sp>
        <p:nvSpPr>
          <p:cNvPr id="8" name="TextBox 7">
            <a:extLst>
              <a:ext uri="{FF2B5EF4-FFF2-40B4-BE49-F238E27FC236}">
                <a16:creationId xmlns:a16="http://schemas.microsoft.com/office/drawing/2014/main" id="{B8C96686-F133-485A-85E4-D992BF335EF4}"/>
              </a:ext>
            </a:extLst>
          </p:cNvPr>
          <p:cNvSpPr txBox="1"/>
          <p:nvPr/>
        </p:nvSpPr>
        <p:spPr>
          <a:xfrm>
            <a:off x="4917348" y="4634724"/>
            <a:ext cx="3135312" cy="253916"/>
          </a:xfrm>
          <a:prstGeom prst="rect">
            <a:avLst/>
          </a:prstGeom>
          <a:noFill/>
        </p:spPr>
        <p:txBody>
          <a:bodyPr wrap="square" rtlCol="0">
            <a:spAutoFit/>
          </a:bodyPr>
          <a:lstStyle/>
          <a:p>
            <a:pPr algn="r"/>
            <a:r>
              <a:rPr lang="en-US" sz="1050" i="1" dirty="0"/>
              <a:t>pedbikeimages.org - Dan Burden </a:t>
            </a:r>
          </a:p>
        </p:txBody>
      </p:sp>
      <p:pic>
        <p:nvPicPr>
          <p:cNvPr id="7" name="Picture 2" descr="A woman walks with two children on a sidewalk which has been completely cleared of snow ">
            <a:extLst>
              <a:ext uri="{FF2B5EF4-FFF2-40B4-BE49-F238E27FC236}">
                <a16:creationId xmlns:a16="http://schemas.microsoft.com/office/drawing/2014/main" id="{B33CCE2F-1C8D-4CE8-B558-ABEB5A62CBAC}"/>
              </a:ext>
            </a:extLst>
          </p:cNvPr>
          <p:cNvPicPr>
            <a:picLocks noChangeAspect="1" noChangeArrowheads="1"/>
          </p:cNvPicPr>
          <p:nvPr/>
        </p:nvPicPr>
        <p:blipFill>
          <a:blip r:embed="rId3"/>
          <a:srcRect/>
          <a:stretch/>
        </p:blipFill>
        <p:spPr bwMode="auto">
          <a:xfrm>
            <a:off x="5300887" y="1064508"/>
            <a:ext cx="2678621" cy="3568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32025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Work Zones</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18</a:t>
            </a:fld>
            <a:endParaRPr lang="en-US"/>
          </a:p>
        </p:txBody>
      </p:sp>
    </p:spTree>
    <p:extLst>
      <p:ext uri="{BB962C8B-B14F-4D97-AF65-F5344CB8AC3E}">
        <p14:creationId xmlns:p14="http://schemas.microsoft.com/office/powerpoint/2010/main" val="17743169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a:xfrm>
            <a:off x="359508" y="205979"/>
            <a:ext cx="7620000" cy="1097720"/>
          </a:xfrm>
        </p:spPr>
        <p:txBody>
          <a:bodyPr/>
          <a:lstStyle/>
          <a:p>
            <a:r>
              <a:rPr lang="en-US" sz="3600" dirty="0"/>
              <a:t>Work Zone Principles for Pedestrians and Bicyclists</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a:xfrm>
            <a:off x="359508" y="1665838"/>
            <a:ext cx="4212492" cy="3190632"/>
          </a:xfrm>
        </p:spPr>
        <p:txBody>
          <a:bodyPr>
            <a:normAutofit/>
          </a:bodyPr>
          <a:lstStyle/>
          <a:p>
            <a:pPr>
              <a:spcAft>
                <a:spcPts val="300"/>
              </a:spcAft>
            </a:pPr>
            <a:r>
              <a:rPr lang="en-US" sz="2000" dirty="0"/>
              <a:t>Plan and design for accessibility</a:t>
            </a:r>
          </a:p>
          <a:p>
            <a:pPr>
              <a:spcAft>
                <a:spcPts val="300"/>
              </a:spcAft>
            </a:pPr>
            <a:r>
              <a:rPr lang="en-US" sz="2000" dirty="0"/>
              <a:t>Advance warning and guidance </a:t>
            </a:r>
          </a:p>
          <a:p>
            <a:pPr>
              <a:spcAft>
                <a:spcPts val="300"/>
              </a:spcAft>
            </a:pPr>
            <a:r>
              <a:rPr lang="en-US" sz="2000" dirty="0"/>
              <a:t>Separate pedestrians and bicyclists from vehicular traffic</a:t>
            </a:r>
          </a:p>
          <a:p>
            <a:pPr>
              <a:spcAft>
                <a:spcPts val="300"/>
              </a:spcAft>
            </a:pPr>
            <a:r>
              <a:rPr lang="en-US" sz="2000" dirty="0"/>
              <a:t>Illumination and reflectorization</a:t>
            </a:r>
          </a:p>
          <a:p>
            <a:pPr>
              <a:spcAft>
                <a:spcPts val="300"/>
              </a:spcAft>
            </a:pPr>
            <a:r>
              <a:rPr lang="en-US" sz="2000" dirty="0"/>
              <a:t>Accommodation for people experiencing disabilities</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19</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4657946" y="4594860"/>
            <a:ext cx="3135312" cy="261610"/>
          </a:xfrm>
          <a:prstGeom prst="rect">
            <a:avLst/>
          </a:prstGeom>
          <a:noFill/>
        </p:spPr>
        <p:txBody>
          <a:bodyPr wrap="square" rtlCol="0">
            <a:spAutoFit/>
          </a:bodyPr>
          <a:lstStyle/>
          <a:p>
            <a:pPr algn="r"/>
            <a:r>
              <a:rPr lang="en-US" sz="1050" i="1" dirty="0"/>
              <a:t>pedbikeimages.org – Tab Combs</a:t>
            </a:r>
          </a:p>
        </p:txBody>
      </p:sp>
      <p:pic>
        <p:nvPicPr>
          <p:cNvPr id="8" name="Picture 2" descr="A girl riding a bike approaches a part of the sidewalk which has been closed for construction ">
            <a:extLst>
              <a:ext uri="{FF2B5EF4-FFF2-40B4-BE49-F238E27FC236}">
                <a16:creationId xmlns:a16="http://schemas.microsoft.com/office/drawing/2014/main" id="{C5747821-CE16-4487-AAFF-5F55BC0764AB}"/>
              </a:ext>
            </a:extLst>
          </p:cNvPr>
          <p:cNvPicPr>
            <a:picLocks noGrp="1" noChangeAspect="1" noChangeArrowheads="1"/>
          </p:cNvPicPr>
          <p:nvPr>
            <p:ph sz="half" idx="2"/>
          </p:nvPr>
        </p:nvPicPr>
        <p:blipFill rotWithShape="1">
          <a:blip r:embed="rId3">
            <a:extLst>
              <a:ext uri="{28A0092B-C50C-407E-A947-70E740481C1C}">
                <a14:useLocalDpi xmlns:a14="http://schemas.microsoft.com/office/drawing/2010/main" val="0"/>
              </a:ext>
            </a:extLst>
          </a:blip>
          <a:srcRect t="17196"/>
          <a:stretch/>
        </p:blipFill>
        <p:spPr bwMode="auto">
          <a:xfrm>
            <a:off x="4653338" y="1216550"/>
            <a:ext cx="3059920" cy="3378310"/>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355381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5E54C-B384-49B9-A22B-AD5AA0346E64}"/>
              </a:ext>
            </a:extLst>
          </p:cNvPr>
          <p:cNvSpPr>
            <a:spLocks noGrp="1"/>
          </p:cNvSpPr>
          <p:nvPr>
            <p:ph type="title"/>
          </p:nvPr>
        </p:nvSpPr>
        <p:spPr/>
        <p:txBody>
          <a:bodyPr/>
          <a:lstStyle/>
          <a:p>
            <a:r>
              <a:rPr lang="en-US" dirty="0"/>
              <a:t>Module Outline</a:t>
            </a:r>
          </a:p>
        </p:txBody>
      </p:sp>
      <p:sp>
        <p:nvSpPr>
          <p:cNvPr id="3" name="Content Placeholder 2">
            <a:extLst>
              <a:ext uri="{FF2B5EF4-FFF2-40B4-BE49-F238E27FC236}">
                <a16:creationId xmlns:a16="http://schemas.microsoft.com/office/drawing/2014/main" id="{67BBDB84-153A-4138-8EC9-15DD339D07FF}"/>
              </a:ext>
            </a:extLst>
          </p:cNvPr>
          <p:cNvSpPr>
            <a:spLocks noGrp="1"/>
          </p:cNvSpPr>
          <p:nvPr>
            <p:ph idx="1"/>
          </p:nvPr>
        </p:nvSpPr>
        <p:spPr/>
        <p:txBody>
          <a:bodyPr/>
          <a:lstStyle/>
          <a:p>
            <a:r>
              <a:rPr lang="en-US" dirty="0"/>
              <a:t>Interim designs</a:t>
            </a:r>
          </a:p>
          <a:p>
            <a:r>
              <a:rPr lang="en-US" dirty="0"/>
              <a:t>Maintenance objectives</a:t>
            </a:r>
          </a:p>
          <a:p>
            <a:r>
              <a:rPr lang="en-US" dirty="0"/>
              <a:t>Common problems</a:t>
            </a:r>
          </a:p>
          <a:p>
            <a:r>
              <a:rPr lang="en-US" dirty="0"/>
              <a:t>Snow removal</a:t>
            </a:r>
          </a:p>
          <a:p>
            <a:r>
              <a:rPr lang="en-US" dirty="0"/>
              <a:t>Work zones</a:t>
            </a:r>
          </a:p>
        </p:txBody>
      </p:sp>
      <p:sp>
        <p:nvSpPr>
          <p:cNvPr id="4" name="Slide Number Placeholder 3">
            <a:extLst>
              <a:ext uri="{FF2B5EF4-FFF2-40B4-BE49-F238E27FC236}">
                <a16:creationId xmlns:a16="http://schemas.microsoft.com/office/drawing/2014/main" id="{4A156786-2491-4483-A97B-D955966BE77A}"/>
              </a:ext>
            </a:extLst>
          </p:cNvPr>
          <p:cNvSpPr>
            <a:spLocks noGrp="1"/>
          </p:cNvSpPr>
          <p:nvPr>
            <p:ph type="sldNum" sz="quarter" idx="12"/>
          </p:nvPr>
        </p:nvSpPr>
        <p:spPr/>
        <p:txBody>
          <a:bodyPr/>
          <a:lstStyle/>
          <a:p>
            <a:fld id="{588A7B10-5B59-5847-A2D4-DA6B67CC2B64}" type="slidenum">
              <a:rPr lang="en-US" smtClean="0"/>
              <a:t>2</a:t>
            </a:fld>
            <a:endParaRPr lang="en-US"/>
          </a:p>
        </p:txBody>
      </p:sp>
    </p:spTree>
    <p:extLst>
      <p:ext uri="{BB962C8B-B14F-4D97-AF65-F5344CB8AC3E}">
        <p14:creationId xmlns:p14="http://schemas.microsoft.com/office/powerpoint/2010/main" val="320036344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Work Zone Toolbox</a:t>
            </a:r>
          </a:p>
        </p:txBody>
      </p:sp>
      <p:sp>
        <p:nvSpPr>
          <p:cNvPr id="3" name="Content Placeholder 2">
            <a:extLst>
              <a:ext uri="{FF2B5EF4-FFF2-40B4-BE49-F238E27FC236}">
                <a16:creationId xmlns:a16="http://schemas.microsoft.com/office/drawing/2014/main" id="{5ED965A8-8344-454C-ADA7-F1F8B4CD5658}"/>
              </a:ext>
            </a:extLst>
          </p:cNvPr>
          <p:cNvSpPr>
            <a:spLocks noGrp="1"/>
          </p:cNvSpPr>
          <p:nvPr>
            <p:ph sz="half" idx="1"/>
          </p:nvPr>
        </p:nvSpPr>
        <p:spPr>
          <a:xfrm>
            <a:off x="359508" y="1617864"/>
            <a:ext cx="3614963" cy="2976995"/>
          </a:xfrm>
        </p:spPr>
        <p:txBody>
          <a:bodyPr>
            <a:noAutofit/>
          </a:bodyPr>
          <a:lstStyle/>
          <a:p>
            <a:r>
              <a:rPr lang="en-US" sz="2500" dirty="0"/>
              <a:t>Protective barriers</a:t>
            </a:r>
          </a:p>
          <a:p>
            <a:r>
              <a:rPr lang="en-US" sz="2500" dirty="0"/>
              <a:t>Covered walkways</a:t>
            </a:r>
          </a:p>
          <a:p>
            <a:r>
              <a:rPr lang="en-US" sz="2500" dirty="0"/>
              <a:t>Temporary routes</a:t>
            </a:r>
          </a:p>
          <a:p>
            <a:r>
              <a:rPr lang="en-US" sz="2500" dirty="0"/>
              <a:t>Signage</a:t>
            </a:r>
          </a:p>
          <a:p>
            <a:r>
              <a:rPr lang="en-US" sz="2500" dirty="0"/>
              <a:t>Diversions and detours</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20</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4844196" y="4361815"/>
            <a:ext cx="3135312" cy="261610"/>
          </a:xfrm>
          <a:prstGeom prst="rect">
            <a:avLst/>
          </a:prstGeom>
          <a:noFill/>
        </p:spPr>
        <p:txBody>
          <a:bodyPr wrap="square" rtlCol="0">
            <a:spAutoFit/>
          </a:bodyPr>
          <a:lstStyle/>
          <a:p>
            <a:pPr algn="r"/>
            <a:r>
              <a:rPr lang="en-US" sz="1050" i="1" dirty="0"/>
              <a:t>pedbikeimages.org – Dan Burden</a:t>
            </a:r>
          </a:p>
        </p:txBody>
      </p:sp>
      <p:pic>
        <p:nvPicPr>
          <p:cNvPr id="4098" name="Picture 2" descr="Sign near a construction site which says &quot;Sidewalk closed ahead: cross here&quot;">
            <a:extLst>
              <a:ext uri="{FF2B5EF4-FFF2-40B4-BE49-F238E27FC236}">
                <a16:creationId xmlns:a16="http://schemas.microsoft.com/office/drawing/2014/main" id="{C9A52025-C5D2-45D0-95E0-155606CFC6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63581" y="1617864"/>
            <a:ext cx="4115927" cy="2743952"/>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4111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21</a:t>
            </a:fld>
            <a:endParaRPr lang="en-US"/>
          </a:p>
        </p:txBody>
      </p:sp>
      <p:pic>
        <p:nvPicPr>
          <p:cNvPr id="3074" name="Picture 2" descr="MUTCD reference. Example of sidewalk closure and pedestrian detour. ">
            <a:extLst>
              <a:ext uri="{FF2B5EF4-FFF2-40B4-BE49-F238E27FC236}">
                <a16:creationId xmlns:a16="http://schemas.microsoft.com/office/drawing/2014/main" id="{87F4CB6A-FB6A-4AB2-9249-EA371D522C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372198" y="0"/>
            <a:ext cx="4041775" cy="5143500"/>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B64771E6-D6BA-4D30-8BA8-D1C3B844D4D6}"/>
              </a:ext>
            </a:extLst>
          </p:cNvPr>
          <p:cNvSpPr>
            <a:spLocks noGrp="1"/>
          </p:cNvSpPr>
          <p:nvPr>
            <p:ph type="title"/>
          </p:nvPr>
        </p:nvSpPr>
        <p:spPr>
          <a:xfrm>
            <a:off x="4970353" y="1892174"/>
            <a:ext cx="2927674" cy="1648818"/>
          </a:xfrm>
        </p:spPr>
        <p:txBody>
          <a:bodyPr/>
          <a:lstStyle/>
          <a:p>
            <a:pPr algn="ctr"/>
            <a:r>
              <a:rPr lang="en-US" sz="2400" dirty="0"/>
              <a:t>Example of sidewalk closure and pedestrian detour</a:t>
            </a:r>
          </a:p>
        </p:txBody>
      </p:sp>
    </p:spTree>
    <p:extLst>
      <p:ext uri="{BB962C8B-B14F-4D97-AF65-F5344CB8AC3E}">
        <p14:creationId xmlns:p14="http://schemas.microsoft.com/office/powerpoint/2010/main" val="136398199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4C07DE-3B31-4A62-B5D0-6B59A20C34C5}"/>
              </a:ext>
            </a:extLst>
          </p:cNvPr>
          <p:cNvSpPr>
            <a:spLocks noGrp="1"/>
          </p:cNvSpPr>
          <p:nvPr>
            <p:ph type="title"/>
          </p:nvPr>
        </p:nvSpPr>
        <p:spPr/>
        <p:txBody>
          <a:bodyPr/>
          <a:lstStyle/>
          <a:p>
            <a:r>
              <a:rPr lang="en-US" dirty="0"/>
              <a:t>Work Zones</a:t>
            </a:r>
          </a:p>
        </p:txBody>
      </p:sp>
      <p:sp>
        <p:nvSpPr>
          <p:cNvPr id="3" name="Content Placeholder 2">
            <a:extLst>
              <a:ext uri="{FF2B5EF4-FFF2-40B4-BE49-F238E27FC236}">
                <a16:creationId xmlns:a16="http://schemas.microsoft.com/office/drawing/2014/main" id="{98E68FC3-BF14-490E-A3F4-D31E4439A1A2}"/>
              </a:ext>
            </a:extLst>
          </p:cNvPr>
          <p:cNvSpPr>
            <a:spLocks noGrp="1"/>
          </p:cNvSpPr>
          <p:nvPr>
            <p:ph idx="1"/>
          </p:nvPr>
        </p:nvSpPr>
        <p:spPr/>
        <p:txBody>
          <a:bodyPr/>
          <a:lstStyle/>
          <a:p>
            <a:r>
              <a:rPr lang="en-US" dirty="0"/>
              <a:t>Elements of an accessible temporary facility</a:t>
            </a:r>
          </a:p>
          <a:p>
            <a:pPr lvl="1"/>
            <a:r>
              <a:rPr lang="en-US" dirty="0"/>
              <a:t>Communication devices</a:t>
            </a:r>
          </a:p>
          <a:p>
            <a:pPr lvl="1"/>
            <a:r>
              <a:rPr lang="en-US" dirty="0"/>
              <a:t>Overhead protrusion protection</a:t>
            </a:r>
          </a:p>
          <a:p>
            <a:pPr lvl="1"/>
            <a:r>
              <a:rPr lang="en-US" dirty="0"/>
              <a:t>Channelizing devices</a:t>
            </a:r>
          </a:p>
          <a:p>
            <a:pPr lvl="2"/>
            <a:r>
              <a:rPr lang="en-US" dirty="0"/>
              <a:t>Handrails and guardrails</a:t>
            </a:r>
          </a:p>
          <a:p>
            <a:pPr lvl="1"/>
            <a:r>
              <a:rPr lang="en-US" dirty="0"/>
              <a:t>Surfaces</a:t>
            </a:r>
          </a:p>
          <a:p>
            <a:pPr lvl="1"/>
            <a:r>
              <a:rPr lang="en-US" dirty="0"/>
              <a:t>Temporary curb ramps/transitions</a:t>
            </a:r>
          </a:p>
          <a:p>
            <a:pPr lvl="1"/>
            <a:r>
              <a:rPr lang="en-US" dirty="0"/>
              <a:t>Lighting</a:t>
            </a:r>
          </a:p>
        </p:txBody>
      </p:sp>
      <p:sp>
        <p:nvSpPr>
          <p:cNvPr id="4" name="Slide Number Placeholder 3">
            <a:extLst>
              <a:ext uri="{FF2B5EF4-FFF2-40B4-BE49-F238E27FC236}">
                <a16:creationId xmlns:a16="http://schemas.microsoft.com/office/drawing/2014/main" id="{6C0B7095-56B1-4094-8C44-D1A99FF0F05C}"/>
              </a:ext>
            </a:extLst>
          </p:cNvPr>
          <p:cNvSpPr>
            <a:spLocks noGrp="1"/>
          </p:cNvSpPr>
          <p:nvPr>
            <p:ph type="sldNum" sz="quarter" idx="12"/>
          </p:nvPr>
        </p:nvSpPr>
        <p:spPr/>
        <p:txBody>
          <a:bodyPr/>
          <a:lstStyle/>
          <a:p>
            <a:fld id="{588A7B10-5B59-5847-A2D4-DA6B67CC2B64}" type="slidenum">
              <a:rPr lang="en-US" smtClean="0"/>
              <a:t>22</a:t>
            </a:fld>
            <a:endParaRPr lang="en-US"/>
          </a:p>
        </p:txBody>
      </p:sp>
    </p:spTree>
    <p:extLst>
      <p:ext uri="{BB962C8B-B14F-4D97-AF65-F5344CB8AC3E}">
        <p14:creationId xmlns:p14="http://schemas.microsoft.com/office/powerpoint/2010/main" val="310419371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43D972-C3F4-45EC-A2C9-3F269F398F47}"/>
              </a:ext>
            </a:extLst>
          </p:cNvPr>
          <p:cNvSpPr>
            <a:spLocks noGrp="1"/>
          </p:cNvSpPr>
          <p:nvPr>
            <p:ph type="title"/>
          </p:nvPr>
        </p:nvSpPr>
        <p:spPr/>
        <p:txBody>
          <a:bodyPr/>
          <a:lstStyle/>
          <a:p>
            <a:r>
              <a:rPr lang="en-US" dirty="0"/>
              <a:t>Work Zones</a:t>
            </a:r>
          </a:p>
        </p:txBody>
      </p:sp>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23</a:t>
            </a:fld>
            <a:endParaRPr lang="en-US"/>
          </a:p>
        </p:txBody>
      </p:sp>
      <p:sp>
        <p:nvSpPr>
          <p:cNvPr id="6" name="TextBox 5">
            <a:extLst>
              <a:ext uri="{FF2B5EF4-FFF2-40B4-BE49-F238E27FC236}">
                <a16:creationId xmlns:a16="http://schemas.microsoft.com/office/drawing/2014/main" id="{4A47D423-92A3-4D55-A7A6-3DF5874F8202}"/>
              </a:ext>
            </a:extLst>
          </p:cNvPr>
          <p:cNvSpPr txBox="1"/>
          <p:nvPr/>
        </p:nvSpPr>
        <p:spPr>
          <a:xfrm>
            <a:off x="4852519" y="4498618"/>
            <a:ext cx="3135312" cy="253916"/>
          </a:xfrm>
          <a:prstGeom prst="rect">
            <a:avLst/>
          </a:prstGeom>
          <a:noFill/>
        </p:spPr>
        <p:txBody>
          <a:bodyPr wrap="square" rtlCol="0">
            <a:spAutoFit/>
          </a:bodyPr>
          <a:lstStyle/>
          <a:p>
            <a:pPr algn="r"/>
            <a:r>
              <a:rPr lang="en-US" sz="1050" i="1" dirty="0"/>
              <a:t>pedbikeimages.org - Katy Lang </a:t>
            </a:r>
          </a:p>
        </p:txBody>
      </p:sp>
      <p:pic>
        <p:nvPicPr>
          <p:cNvPr id="2050" name="Picture 2" descr="Taped-off storefront renovation project which has blocked off most of the sidewalk ">
            <a:extLst>
              <a:ext uri="{FF2B5EF4-FFF2-40B4-BE49-F238E27FC236}">
                <a16:creationId xmlns:a16="http://schemas.microsoft.com/office/drawing/2014/main" id="{5B3661D3-9A1E-4090-925C-536CF817FBA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23831" t="10666" r="157" b="30330"/>
          <a:stretch/>
        </p:blipFill>
        <p:spPr bwMode="auto">
          <a:xfrm>
            <a:off x="5779740" y="1463799"/>
            <a:ext cx="2199767" cy="3034819"/>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pic>
        <p:nvPicPr>
          <p:cNvPr id="2052" name="Picture 4" descr="Man walks around construction project which has closed off most of sidewalk ">
            <a:extLst>
              <a:ext uri="{FF2B5EF4-FFF2-40B4-BE49-F238E27FC236}">
                <a16:creationId xmlns:a16="http://schemas.microsoft.com/office/drawing/2014/main" id="{50A4F5C8-191B-4EA8-8588-A72AA8AFCF7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101" t="23063" r="9747" b="10455"/>
          <a:stretch/>
        </p:blipFill>
        <p:spPr bwMode="auto">
          <a:xfrm>
            <a:off x="3476486" y="1463799"/>
            <a:ext cx="2262911" cy="3034819"/>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8" name="Content Placeholder 2">
            <a:extLst>
              <a:ext uri="{FF2B5EF4-FFF2-40B4-BE49-F238E27FC236}">
                <a16:creationId xmlns:a16="http://schemas.microsoft.com/office/drawing/2014/main" id="{DED91A5B-932D-454C-8E62-B8AD1A227DEF}"/>
              </a:ext>
            </a:extLst>
          </p:cNvPr>
          <p:cNvSpPr>
            <a:spLocks noGrp="1"/>
          </p:cNvSpPr>
          <p:nvPr>
            <p:ph sz="half" idx="1"/>
          </p:nvPr>
        </p:nvSpPr>
        <p:spPr>
          <a:xfrm>
            <a:off x="406403" y="1463799"/>
            <a:ext cx="3029739" cy="2823964"/>
          </a:xfrm>
        </p:spPr>
        <p:txBody>
          <a:bodyPr>
            <a:normAutofit fontScale="85000" lnSpcReduction="20000"/>
          </a:bodyPr>
          <a:lstStyle/>
          <a:p>
            <a:pPr marL="114300" indent="0">
              <a:buNone/>
            </a:pPr>
            <a:r>
              <a:rPr lang="en-US" dirty="0"/>
              <a:t>It’s not just road projects that might encroach on pedestrians’ usable path</a:t>
            </a:r>
          </a:p>
          <a:p>
            <a:r>
              <a:rPr lang="en-US" sz="2300" dirty="0">
                <a:solidFill>
                  <a:schemeClr val="tx2"/>
                </a:solidFill>
              </a:rPr>
              <a:t>Storefront and business renovations</a:t>
            </a:r>
          </a:p>
          <a:p>
            <a:r>
              <a:rPr lang="en-US" sz="2300" dirty="0">
                <a:solidFill>
                  <a:schemeClr val="tx2"/>
                </a:solidFill>
              </a:rPr>
              <a:t>Other right-of-way changes</a:t>
            </a:r>
          </a:p>
        </p:txBody>
      </p:sp>
    </p:spTree>
    <p:extLst>
      <p:ext uri="{BB962C8B-B14F-4D97-AF65-F5344CB8AC3E}">
        <p14:creationId xmlns:p14="http://schemas.microsoft.com/office/powerpoint/2010/main" val="6090230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A5BD2-F06B-4344-B65C-52E60BB53703}"/>
              </a:ext>
            </a:extLst>
          </p:cNvPr>
          <p:cNvSpPr>
            <a:spLocks noGrp="1"/>
          </p:cNvSpPr>
          <p:nvPr>
            <p:ph type="title"/>
          </p:nvPr>
        </p:nvSpPr>
        <p:spPr/>
        <p:txBody>
          <a:bodyPr/>
          <a:lstStyle/>
          <a:p>
            <a:r>
              <a:rPr lang="en-US" dirty="0"/>
              <a:t>Work Zones: Case Studies</a:t>
            </a:r>
          </a:p>
        </p:txBody>
      </p:sp>
      <p:sp>
        <p:nvSpPr>
          <p:cNvPr id="3" name="Content Placeholder 2">
            <a:extLst>
              <a:ext uri="{FF2B5EF4-FFF2-40B4-BE49-F238E27FC236}">
                <a16:creationId xmlns:a16="http://schemas.microsoft.com/office/drawing/2014/main" id="{59DA99E5-8FF3-4B89-9B15-41A47491702E}"/>
              </a:ext>
            </a:extLst>
          </p:cNvPr>
          <p:cNvSpPr>
            <a:spLocks noGrp="1"/>
          </p:cNvSpPr>
          <p:nvPr>
            <p:ph sz="half" idx="1"/>
          </p:nvPr>
        </p:nvSpPr>
        <p:spPr/>
        <p:txBody>
          <a:bodyPr>
            <a:normAutofit/>
          </a:bodyPr>
          <a:lstStyle/>
          <a:p>
            <a:r>
              <a:rPr lang="en-US" dirty="0"/>
              <a:t>Virginia DOT</a:t>
            </a:r>
          </a:p>
          <a:p>
            <a:pPr lvl="1"/>
            <a:r>
              <a:rPr lang="en-US" dirty="0"/>
              <a:t>Work Zone Pedestrian and Bicycle Guidance </a:t>
            </a:r>
          </a:p>
          <a:p>
            <a:r>
              <a:rPr lang="en-US" dirty="0"/>
              <a:t>District DOT (DC)</a:t>
            </a:r>
          </a:p>
          <a:p>
            <a:pPr lvl="1"/>
            <a:r>
              <a:rPr lang="en-US" dirty="0"/>
              <a:t>Pedestrian Safety and Work Zone Standards</a:t>
            </a:r>
          </a:p>
          <a:p>
            <a:endParaRPr lang="en-US" dirty="0"/>
          </a:p>
        </p:txBody>
      </p:sp>
      <p:sp>
        <p:nvSpPr>
          <p:cNvPr id="5" name="Slide Number Placeholder 4">
            <a:extLst>
              <a:ext uri="{FF2B5EF4-FFF2-40B4-BE49-F238E27FC236}">
                <a16:creationId xmlns:a16="http://schemas.microsoft.com/office/drawing/2014/main" id="{9C27CE6D-B458-4F44-8D16-F2ED10F8E0C7}"/>
              </a:ext>
            </a:extLst>
          </p:cNvPr>
          <p:cNvSpPr>
            <a:spLocks noGrp="1"/>
          </p:cNvSpPr>
          <p:nvPr>
            <p:ph type="sldNum" sz="quarter" idx="12"/>
          </p:nvPr>
        </p:nvSpPr>
        <p:spPr/>
        <p:txBody>
          <a:bodyPr/>
          <a:lstStyle/>
          <a:p>
            <a:fld id="{588A7B10-5B59-5847-A2D4-DA6B67CC2B64}" type="slidenum">
              <a:rPr lang="en-US" smtClean="0"/>
              <a:t>24</a:t>
            </a:fld>
            <a:endParaRPr lang="en-US"/>
          </a:p>
        </p:txBody>
      </p:sp>
      <p:pic>
        <p:nvPicPr>
          <p:cNvPr id="6" name="Picture 5" descr="Construction zone at the corner of an intersection. Traffic cones and tape have blocked off the sidewalk and bike lanes.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77478" y="1183600"/>
            <a:ext cx="4557834" cy="2692370"/>
          </a:xfrm>
          <a:prstGeom prst="rect">
            <a:avLst/>
          </a:prstGeom>
        </p:spPr>
      </p:pic>
      <p:sp>
        <p:nvSpPr>
          <p:cNvPr id="7" name="TextBox 6"/>
          <p:cNvSpPr txBox="1"/>
          <p:nvPr/>
        </p:nvSpPr>
        <p:spPr>
          <a:xfrm>
            <a:off x="5134303" y="3845862"/>
            <a:ext cx="3101009" cy="253916"/>
          </a:xfrm>
          <a:prstGeom prst="rect">
            <a:avLst/>
          </a:prstGeom>
          <a:noFill/>
        </p:spPr>
        <p:txBody>
          <a:bodyPr wrap="square" rtlCol="0">
            <a:spAutoFit/>
          </a:bodyPr>
          <a:lstStyle/>
          <a:p>
            <a:pPr algn="r"/>
            <a:r>
              <a:rPr lang="en-US" sz="1050" dirty="0"/>
              <a:t>Washington Area Bicyclist Association</a:t>
            </a:r>
          </a:p>
        </p:txBody>
      </p:sp>
    </p:spTree>
    <p:extLst>
      <p:ext uri="{BB962C8B-B14F-4D97-AF65-F5344CB8AC3E}">
        <p14:creationId xmlns:p14="http://schemas.microsoft.com/office/powerpoint/2010/main" val="260218154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A5BD2-F06B-4344-B65C-52E60BB53703}"/>
              </a:ext>
            </a:extLst>
          </p:cNvPr>
          <p:cNvSpPr>
            <a:spLocks noGrp="1"/>
          </p:cNvSpPr>
          <p:nvPr>
            <p:ph type="title"/>
          </p:nvPr>
        </p:nvSpPr>
        <p:spPr>
          <a:xfrm>
            <a:off x="359508" y="205979"/>
            <a:ext cx="7620000" cy="1368380"/>
          </a:xfrm>
        </p:spPr>
        <p:txBody>
          <a:bodyPr/>
          <a:lstStyle/>
          <a:p>
            <a:r>
              <a:rPr lang="en-US" dirty="0"/>
              <a:t>Virginia DOT: </a:t>
            </a:r>
            <a:br>
              <a:rPr lang="en-US" dirty="0"/>
            </a:br>
            <a:r>
              <a:rPr lang="en-US" sz="2800" dirty="0"/>
              <a:t>Work Zone Pedestrian and Bicycle Guidance (2016)</a:t>
            </a:r>
            <a:endParaRPr lang="en-US" dirty="0"/>
          </a:p>
        </p:txBody>
      </p:sp>
      <p:sp>
        <p:nvSpPr>
          <p:cNvPr id="3" name="Content Placeholder 2">
            <a:extLst>
              <a:ext uri="{FF2B5EF4-FFF2-40B4-BE49-F238E27FC236}">
                <a16:creationId xmlns:a16="http://schemas.microsoft.com/office/drawing/2014/main" id="{59DA99E5-8FF3-4B89-9B15-41A47491702E}"/>
              </a:ext>
            </a:extLst>
          </p:cNvPr>
          <p:cNvSpPr>
            <a:spLocks noGrp="1"/>
          </p:cNvSpPr>
          <p:nvPr>
            <p:ph sz="half" idx="1"/>
          </p:nvPr>
        </p:nvSpPr>
        <p:spPr>
          <a:xfrm>
            <a:off x="359508" y="1765190"/>
            <a:ext cx="7440722" cy="3029447"/>
          </a:xfrm>
        </p:spPr>
        <p:txBody>
          <a:bodyPr>
            <a:normAutofit/>
          </a:bodyPr>
          <a:lstStyle/>
          <a:p>
            <a:r>
              <a:rPr lang="en-US" dirty="0"/>
              <a:t>Presents basic guidelines for work zone traffic control</a:t>
            </a:r>
          </a:p>
          <a:p>
            <a:r>
              <a:rPr lang="en-US" dirty="0"/>
              <a:t>Intended to illustrate the principles of proper work zone traffic control</a:t>
            </a:r>
          </a:p>
          <a:p>
            <a:r>
              <a:rPr lang="en-US" dirty="0"/>
              <a:t>Includes accessibility “checklist” for projects</a:t>
            </a:r>
          </a:p>
        </p:txBody>
      </p:sp>
      <p:sp>
        <p:nvSpPr>
          <p:cNvPr id="5" name="Slide Number Placeholder 4">
            <a:extLst>
              <a:ext uri="{FF2B5EF4-FFF2-40B4-BE49-F238E27FC236}">
                <a16:creationId xmlns:a16="http://schemas.microsoft.com/office/drawing/2014/main" id="{9C27CE6D-B458-4F44-8D16-F2ED10F8E0C7}"/>
              </a:ext>
            </a:extLst>
          </p:cNvPr>
          <p:cNvSpPr>
            <a:spLocks noGrp="1"/>
          </p:cNvSpPr>
          <p:nvPr>
            <p:ph type="sldNum" sz="quarter" idx="12"/>
          </p:nvPr>
        </p:nvSpPr>
        <p:spPr/>
        <p:txBody>
          <a:bodyPr/>
          <a:lstStyle/>
          <a:p>
            <a:fld id="{588A7B10-5B59-5847-A2D4-DA6B67CC2B64}" type="slidenum">
              <a:rPr lang="en-US" smtClean="0"/>
              <a:t>25</a:t>
            </a:fld>
            <a:endParaRPr lang="en-US"/>
          </a:p>
        </p:txBody>
      </p:sp>
    </p:spTree>
    <p:extLst>
      <p:ext uri="{BB962C8B-B14F-4D97-AF65-F5344CB8AC3E}">
        <p14:creationId xmlns:p14="http://schemas.microsoft.com/office/powerpoint/2010/main" val="21608854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A5BD2-F06B-4344-B65C-52E60BB53703}"/>
              </a:ext>
            </a:extLst>
          </p:cNvPr>
          <p:cNvSpPr>
            <a:spLocks noGrp="1"/>
          </p:cNvSpPr>
          <p:nvPr>
            <p:ph type="title"/>
          </p:nvPr>
        </p:nvSpPr>
        <p:spPr>
          <a:xfrm>
            <a:off x="359508" y="205979"/>
            <a:ext cx="7620000" cy="845581"/>
          </a:xfrm>
        </p:spPr>
        <p:txBody>
          <a:bodyPr/>
          <a:lstStyle/>
          <a:p>
            <a:r>
              <a:rPr lang="en-US" dirty="0"/>
              <a:t>Virginia DOT</a:t>
            </a:r>
          </a:p>
        </p:txBody>
      </p:sp>
      <p:sp>
        <p:nvSpPr>
          <p:cNvPr id="5" name="Slide Number Placeholder 4">
            <a:extLst>
              <a:ext uri="{FF2B5EF4-FFF2-40B4-BE49-F238E27FC236}">
                <a16:creationId xmlns:a16="http://schemas.microsoft.com/office/drawing/2014/main" id="{9C27CE6D-B458-4F44-8D16-F2ED10F8E0C7}"/>
              </a:ext>
            </a:extLst>
          </p:cNvPr>
          <p:cNvSpPr>
            <a:spLocks noGrp="1"/>
          </p:cNvSpPr>
          <p:nvPr>
            <p:ph type="sldNum" sz="quarter" idx="12"/>
          </p:nvPr>
        </p:nvSpPr>
        <p:spPr/>
        <p:txBody>
          <a:bodyPr/>
          <a:lstStyle/>
          <a:p>
            <a:fld id="{588A7B10-5B59-5847-A2D4-DA6B67CC2B64}" type="slidenum">
              <a:rPr lang="en-US" smtClean="0"/>
              <a:t>26</a:t>
            </a:fld>
            <a:endParaRPr lang="en-US"/>
          </a:p>
        </p:txBody>
      </p:sp>
      <p:pic>
        <p:nvPicPr>
          <p:cNvPr id="9" name="Picture 8" descr="Diagram of an example sidewalk bypass at an intersection ">
            <a:extLst>
              <a:ext uri="{FF2B5EF4-FFF2-40B4-BE49-F238E27FC236}">
                <a16:creationId xmlns:a16="http://schemas.microsoft.com/office/drawing/2014/main" id="{A815E208-0FF3-44C4-BC5E-972C8E683503}"/>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4260649" y="43631"/>
            <a:ext cx="4091982" cy="4810299"/>
          </a:xfrm>
          <a:prstGeom prst="rect">
            <a:avLst/>
          </a:prstGeom>
          <a:ln>
            <a:noFill/>
          </a:ln>
        </p:spPr>
      </p:pic>
      <p:pic>
        <p:nvPicPr>
          <p:cNvPr id="8" name="Picture 7" descr="Example of temporary curb ramp parallel to the curb ">
            <a:extLst>
              <a:ext uri="{FF2B5EF4-FFF2-40B4-BE49-F238E27FC236}">
                <a16:creationId xmlns:a16="http://schemas.microsoft.com/office/drawing/2014/main" id="{3D0D9ECC-C0B5-48B6-A8AA-E01DBB021D92}"/>
              </a:ext>
            </a:extLst>
          </p:cNvPr>
          <p:cNvPicPr>
            <a:picLocks noChangeAspect="1"/>
          </p:cNvPicPr>
          <p:nvPr/>
        </p:nvPicPr>
        <p:blipFill rotWithShape="1">
          <a:blip r:embed="rId4">
            <a:clrChange>
              <a:clrFrom>
                <a:srgbClr val="FFFFFF"/>
              </a:clrFrom>
              <a:clrTo>
                <a:srgbClr val="FFFFFF">
                  <a:alpha val="0"/>
                </a:srgbClr>
              </a:clrTo>
            </a:clrChange>
          </a:blip>
          <a:srcRect b="46118"/>
          <a:stretch/>
        </p:blipFill>
        <p:spPr>
          <a:xfrm>
            <a:off x="1923143" y="1950304"/>
            <a:ext cx="3027161" cy="1242892"/>
          </a:xfrm>
          <a:prstGeom prst="rect">
            <a:avLst/>
          </a:prstGeom>
          <a:ln>
            <a:noFill/>
          </a:ln>
        </p:spPr>
      </p:pic>
      <p:pic>
        <p:nvPicPr>
          <p:cNvPr id="7" name="Picture 6" descr="Examples of detectable edge devices">
            <a:extLst>
              <a:ext uri="{FF2B5EF4-FFF2-40B4-BE49-F238E27FC236}">
                <a16:creationId xmlns:a16="http://schemas.microsoft.com/office/drawing/2014/main" id="{EA3EAA13-DF02-40A6-BFBF-8A783522E73F}"/>
              </a:ext>
            </a:extLst>
          </p:cNvPr>
          <p:cNvPicPr>
            <a:picLocks noChangeAspect="1"/>
          </p:cNvPicPr>
          <p:nvPr/>
        </p:nvPicPr>
        <p:blipFill>
          <a:blip r:embed="rId5">
            <a:clrChange>
              <a:clrFrom>
                <a:srgbClr val="FFFFFF"/>
              </a:clrFrom>
              <a:clrTo>
                <a:srgbClr val="FFFFFF">
                  <a:alpha val="0"/>
                </a:srgbClr>
              </a:clrTo>
            </a:clrChange>
          </a:blip>
          <a:stretch>
            <a:fillRect/>
          </a:stretch>
        </p:blipFill>
        <p:spPr>
          <a:xfrm>
            <a:off x="359508" y="3492369"/>
            <a:ext cx="3033769" cy="1361561"/>
          </a:xfrm>
          <a:prstGeom prst="rect">
            <a:avLst/>
          </a:prstGeom>
          <a:ln>
            <a:noFill/>
          </a:ln>
        </p:spPr>
      </p:pic>
      <p:pic>
        <p:nvPicPr>
          <p:cNvPr id="10" name="Picture 9" descr="Examples of temporary curb ramps perpendicular to the curb ">
            <a:extLst>
              <a:ext uri="{FF2B5EF4-FFF2-40B4-BE49-F238E27FC236}">
                <a16:creationId xmlns:a16="http://schemas.microsoft.com/office/drawing/2014/main" id="{D7B64AA0-1F53-42D3-9C4A-55352A396639}"/>
              </a:ext>
            </a:extLst>
          </p:cNvPr>
          <p:cNvPicPr>
            <a:picLocks noChangeAspect="1"/>
          </p:cNvPicPr>
          <p:nvPr/>
        </p:nvPicPr>
        <p:blipFill rotWithShape="1">
          <a:blip r:embed="rId4">
            <a:clrChange>
              <a:clrFrom>
                <a:srgbClr val="FFFFFF"/>
              </a:clrFrom>
              <a:clrTo>
                <a:srgbClr val="FFFFFF">
                  <a:alpha val="0"/>
                </a:srgbClr>
              </a:clrTo>
            </a:clrChange>
          </a:blip>
          <a:srcRect t="55595"/>
          <a:stretch/>
        </p:blipFill>
        <p:spPr>
          <a:xfrm>
            <a:off x="-331027" y="2168899"/>
            <a:ext cx="3027161" cy="1024297"/>
          </a:xfrm>
          <a:prstGeom prst="rect">
            <a:avLst/>
          </a:prstGeom>
          <a:ln>
            <a:noFill/>
          </a:ln>
        </p:spPr>
      </p:pic>
    </p:spTree>
    <p:extLst>
      <p:ext uri="{BB962C8B-B14F-4D97-AF65-F5344CB8AC3E}">
        <p14:creationId xmlns:p14="http://schemas.microsoft.com/office/powerpoint/2010/main" val="312282911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A5BD2-F06B-4344-B65C-52E60BB53703}"/>
              </a:ext>
            </a:extLst>
          </p:cNvPr>
          <p:cNvSpPr>
            <a:spLocks noGrp="1"/>
          </p:cNvSpPr>
          <p:nvPr>
            <p:ph type="title"/>
          </p:nvPr>
        </p:nvSpPr>
        <p:spPr>
          <a:xfrm>
            <a:off x="359508" y="205979"/>
            <a:ext cx="7620000" cy="1368380"/>
          </a:xfrm>
        </p:spPr>
        <p:txBody>
          <a:bodyPr/>
          <a:lstStyle/>
          <a:p>
            <a:r>
              <a:rPr lang="en-US" dirty="0"/>
              <a:t>District DOT: </a:t>
            </a:r>
            <a:br>
              <a:rPr lang="en-US" dirty="0"/>
            </a:br>
            <a:r>
              <a:rPr lang="en-US" sz="2800" dirty="0"/>
              <a:t>Pedestrian Safety and Work Zone Standards (2007)</a:t>
            </a:r>
            <a:endParaRPr lang="en-US" dirty="0"/>
          </a:p>
        </p:txBody>
      </p:sp>
      <p:sp>
        <p:nvSpPr>
          <p:cNvPr id="3" name="Content Placeholder 2">
            <a:extLst>
              <a:ext uri="{FF2B5EF4-FFF2-40B4-BE49-F238E27FC236}">
                <a16:creationId xmlns:a16="http://schemas.microsoft.com/office/drawing/2014/main" id="{59DA99E5-8FF3-4B89-9B15-41A47491702E}"/>
              </a:ext>
            </a:extLst>
          </p:cNvPr>
          <p:cNvSpPr>
            <a:spLocks noGrp="1"/>
          </p:cNvSpPr>
          <p:nvPr>
            <p:ph sz="half" idx="1"/>
          </p:nvPr>
        </p:nvSpPr>
        <p:spPr>
          <a:xfrm>
            <a:off x="359508" y="1765191"/>
            <a:ext cx="7440722" cy="2596498"/>
          </a:xfrm>
        </p:spPr>
        <p:txBody>
          <a:bodyPr>
            <a:normAutofit/>
          </a:bodyPr>
          <a:lstStyle/>
          <a:p>
            <a:r>
              <a:rPr lang="en-US" dirty="0"/>
              <a:t>Guide for covered and open walkways from construction</a:t>
            </a:r>
          </a:p>
          <a:p>
            <a:r>
              <a:rPr lang="en-US" dirty="0"/>
              <a:t>Preferred methods for routing pedestrians safely through work zones</a:t>
            </a:r>
          </a:p>
        </p:txBody>
      </p:sp>
      <p:sp>
        <p:nvSpPr>
          <p:cNvPr id="5" name="Slide Number Placeholder 4">
            <a:extLst>
              <a:ext uri="{FF2B5EF4-FFF2-40B4-BE49-F238E27FC236}">
                <a16:creationId xmlns:a16="http://schemas.microsoft.com/office/drawing/2014/main" id="{9C27CE6D-B458-4F44-8D16-F2ED10F8E0C7}"/>
              </a:ext>
            </a:extLst>
          </p:cNvPr>
          <p:cNvSpPr>
            <a:spLocks noGrp="1"/>
          </p:cNvSpPr>
          <p:nvPr>
            <p:ph type="sldNum" sz="quarter" idx="12"/>
          </p:nvPr>
        </p:nvSpPr>
        <p:spPr/>
        <p:txBody>
          <a:bodyPr/>
          <a:lstStyle/>
          <a:p>
            <a:fld id="{588A7B10-5B59-5847-A2D4-DA6B67CC2B64}" type="slidenum">
              <a:rPr lang="en-US" smtClean="0"/>
              <a:t>27</a:t>
            </a:fld>
            <a:endParaRPr lang="en-US"/>
          </a:p>
        </p:txBody>
      </p:sp>
    </p:spTree>
    <p:extLst>
      <p:ext uri="{BB962C8B-B14F-4D97-AF65-F5344CB8AC3E}">
        <p14:creationId xmlns:p14="http://schemas.microsoft.com/office/powerpoint/2010/main" val="257572346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C4A5BD2-F06B-4344-B65C-52E60BB53703}"/>
              </a:ext>
            </a:extLst>
          </p:cNvPr>
          <p:cNvSpPr>
            <a:spLocks noGrp="1"/>
          </p:cNvSpPr>
          <p:nvPr>
            <p:ph type="title"/>
          </p:nvPr>
        </p:nvSpPr>
        <p:spPr>
          <a:xfrm>
            <a:off x="359508" y="205979"/>
            <a:ext cx="7620000" cy="836437"/>
          </a:xfrm>
        </p:spPr>
        <p:txBody>
          <a:bodyPr/>
          <a:lstStyle/>
          <a:p>
            <a:r>
              <a:rPr lang="en-US" dirty="0"/>
              <a:t>District DOT</a:t>
            </a:r>
          </a:p>
        </p:txBody>
      </p:sp>
      <p:sp>
        <p:nvSpPr>
          <p:cNvPr id="5" name="Slide Number Placeholder 4">
            <a:extLst>
              <a:ext uri="{FF2B5EF4-FFF2-40B4-BE49-F238E27FC236}">
                <a16:creationId xmlns:a16="http://schemas.microsoft.com/office/drawing/2014/main" id="{9C27CE6D-B458-4F44-8D16-F2ED10F8E0C7}"/>
              </a:ext>
            </a:extLst>
          </p:cNvPr>
          <p:cNvSpPr>
            <a:spLocks noGrp="1"/>
          </p:cNvSpPr>
          <p:nvPr>
            <p:ph type="sldNum" sz="quarter" idx="12"/>
          </p:nvPr>
        </p:nvSpPr>
        <p:spPr/>
        <p:txBody>
          <a:bodyPr/>
          <a:lstStyle/>
          <a:p>
            <a:fld id="{588A7B10-5B59-5847-A2D4-DA6B67CC2B64}" type="slidenum">
              <a:rPr lang="en-US" smtClean="0"/>
              <a:t>28</a:t>
            </a:fld>
            <a:endParaRPr lang="en-US"/>
          </a:p>
        </p:txBody>
      </p:sp>
      <p:pic>
        <p:nvPicPr>
          <p:cNvPr id="7" name="Picture 6" descr="Dimensions for a covered walkway from the District DOT ">
            <a:extLst>
              <a:ext uri="{FF2B5EF4-FFF2-40B4-BE49-F238E27FC236}">
                <a16:creationId xmlns:a16="http://schemas.microsoft.com/office/drawing/2014/main" id="{4AEC52E1-7B6F-470B-8399-75B2154CC9A5}"/>
              </a:ext>
            </a:extLst>
          </p:cNvPr>
          <p:cNvPicPr>
            <a:picLocks noChangeAspect="1"/>
          </p:cNvPicPr>
          <p:nvPr/>
        </p:nvPicPr>
        <p:blipFill>
          <a:blip r:embed="rId3"/>
          <a:stretch>
            <a:fillRect/>
          </a:stretch>
        </p:blipFill>
        <p:spPr>
          <a:xfrm>
            <a:off x="509390" y="1299525"/>
            <a:ext cx="3195744" cy="3332425"/>
          </a:xfrm>
          <a:prstGeom prst="rect">
            <a:avLst/>
          </a:prstGeom>
        </p:spPr>
      </p:pic>
      <p:pic>
        <p:nvPicPr>
          <p:cNvPr id="8" name="Picture 7" descr="Pedestrian Protection by phase of construction guide from the District DOT ">
            <a:extLst>
              <a:ext uri="{FF2B5EF4-FFF2-40B4-BE49-F238E27FC236}">
                <a16:creationId xmlns:a16="http://schemas.microsoft.com/office/drawing/2014/main" id="{BB1EA9D2-4C5C-4F7E-9284-C0F3472E0C7F}"/>
              </a:ext>
            </a:extLst>
          </p:cNvPr>
          <p:cNvPicPr>
            <a:picLocks noChangeAspect="1"/>
          </p:cNvPicPr>
          <p:nvPr/>
        </p:nvPicPr>
        <p:blipFill>
          <a:blip r:embed="rId4"/>
          <a:stretch>
            <a:fillRect/>
          </a:stretch>
        </p:blipFill>
        <p:spPr>
          <a:xfrm>
            <a:off x="4047784" y="288275"/>
            <a:ext cx="4043662" cy="4425971"/>
          </a:xfrm>
          <a:prstGeom prst="rect">
            <a:avLst/>
          </a:prstGeom>
        </p:spPr>
      </p:pic>
    </p:spTree>
    <p:extLst>
      <p:ext uri="{BB962C8B-B14F-4D97-AF65-F5344CB8AC3E}">
        <p14:creationId xmlns:p14="http://schemas.microsoft.com/office/powerpoint/2010/main" val="108166537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FBC038BB-F473-4C9B-A7A8-824C484FE6D2}"/>
              </a:ext>
            </a:extLst>
          </p:cNvPr>
          <p:cNvSpPr>
            <a:spLocks noGrp="1"/>
          </p:cNvSpPr>
          <p:nvPr>
            <p:ph type="sldNum" sz="quarter" idx="12"/>
          </p:nvPr>
        </p:nvSpPr>
        <p:spPr/>
        <p:txBody>
          <a:bodyPr/>
          <a:lstStyle/>
          <a:p>
            <a:fld id="{588A7B10-5B59-5847-A2D4-DA6B67CC2B64}" type="slidenum">
              <a:rPr lang="en-US" smtClean="0"/>
              <a:t>29</a:t>
            </a:fld>
            <a:endParaRPr lang="en-US"/>
          </a:p>
        </p:txBody>
      </p:sp>
      <p:sp>
        <p:nvSpPr>
          <p:cNvPr id="8" name="Content Placeholder 2">
            <a:extLst>
              <a:ext uri="{FF2B5EF4-FFF2-40B4-BE49-F238E27FC236}">
                <a16:creationId xmlns:a16="http://schemas.microsoft.com/office/drawing/2014/main" id="{DED91A5B-932D-454C-8E62-B8AD1A227DEF}"/>
              </a:ext>
            </a:extLst>
          </p:cNvPr>
          <p:cNvSpPr>
            <a:spLocks noGrp="1"/>
          </p:cNvSpPr>
          <p:nvPr>
            <p:ph sz="half" idx="1"/>
          </p:nvPr>
        </p:nvSpPr>
        <p:spPr>
          <a:xfrm>
            <a:off x="359508" y="3975554"/>
            <a:ext cx="7707130" cy="904261"/>
          </a:xfrm>
        </p:spPr>
        <p:txBody>
          <a:bodyPr>
            <a:normAutofit fontScale="77500" lnSpcReduction="20000"/>
          </a:bodyPr>
          <a:lstStyle/>
          <a:p>
            <a:pPr marL="114300" indent="0" algn="ctr">
              <a:buNone/>
            </a:pPr>
            <a:r>
              <a:rPr lang="en-US" dirty="0"/>
              <a:t>Work areas can be very unfriendly places for pedestrians and bicyclists, BUT there are ways to accommodate all types of traffic in a work area.</a:t>
            </a:r>
          </a:p>
        </p:txBody>
      </p:sp>
      <p:pic>
        <p:nvPicPr>
          <p:cNvPr id="3074" name="Picture 2" descr="Temporary protected bike lane at a work zone in Georgetown ">
            <a:extLst>
              <a:ext uri="{FF2B5EF4-FFF2-40B4-BE49-F238E27FC236}">
                <a16:creationId xmlns:a16="http://schemas.microsoft.com/office/drawing/2014/main" id="{2ACDAAF1-FA4E-4641-B457-EBE00D1F30A8}"/>
              </a:ext>
            </a:extLst>
          </p:cNvPr>
          <p:cNvPicPr>
            <a:picLocks noChangeAspect="1" noChangeArrowheads="1"/>
          </p:cNvPicPr>
          <p:nvPr/>
        </p:nvPicPr>
        <p:blipFill>
          <a:blip r:embed="rId3"/>
          <a:srcRect/>
          <a:stretch/>
        </p:blipFill>
        <p:spPr bwMode="auto">
          <a:xfrm>
            <a:off x="1237016" y="353805"/>
            <a:ext cx="5952115" cy="3348064"/>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11" name="TextBox 10">
            <a:extLst>
              <a:ext uri="{FF2B5EF4-FFF2-40B4-BE49-F238E27FC236}">
                <a16:creationId xmlns:a16="http://schemas.microsoft.com/office/drawing/2014/main" id="{1F4289C0-04FC-44A5-9B74-5F0B0023178F}"/>
              </a:ext>
            </a:extLst>
          </p:cNvPr>
          <p:cNvSpPr txBox="1"/>
          <p:nvPr/>
        </p:nvSpPr>
        <p:spPr>
          <a:xfrm>
            <a:off x="4053819" y="3656075"/>
            <a:ext cx="3135312" cy="261610"/>
          </a:xfrm>
          <a:prstGeom prst="rect">
            <a:avLst/>
          </a:prstGeom>
          <a:noFill/>
        </p:spPr>
        <p:txBody>
          <a:bodyPr wrap="square" rtlCol="0">
            <a:spAutoFit/>
          </a:bodyPr>
          <a:lstStyle/>
          <a:p>
            <a:pPr algn="r"/>
            <a:r>
              <a:rPr lang="en-US" sz="1050" i="1" dirty="0"/>
              <a:t>Flickr Creative Commons- </a:t>
            </a:r>
            <a:r>
              <a:rPr lang="en-US" sz="1050" i="1" dirty="0" err="1"/>
              <a:t>BeyondDC</a:t>
            </a:r>
            <a:endParaRPr lang="en-US" sz="1050" i="1" dirty="0"/>
          </a:p>
        </p:txBody>
      </p:sp>
    </p:spTree>
    <p:extLst>
      <p:ext uri="{BB962C8B-B14F-4D97-AF65-F5344CB8AC3E}">
        <p14:creationId xmlns:p14="http://schemas.microsoft.com/office/powerpoint/2010/main" val="13046265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7275F-CD72-434C-90FB-2DA0B137113B}"/>
              </a:ext>
            </a:extLst>
          </p:cNvPr>
          <p:cNvSpPr>
            <a:spLocks noGrp="1"/>
          </p:cNvSpPr>
          <p:nvPr>
            <p:ph type="title"/>
          </p:nvPr>
        </p:nvSpPr>
        <p:spPr>
          <a:xfrm>
            <a:off x="516836" y="4114800"/>
            <a:ext cx="7865166" cy="876300"/>
          </a:xfrm>
        </p:spPr>
        <p:txBody>
          <a:bodyPr/>
          <a:lstStyle/>
          <a:p>
            <a:r>
              <a:rPr lang="en-US" sz="3200" dirty="0"/>
              <a:t>Pop-Up projects and interim designs</a:t>
            </a:r>
          </a:p>
        </p:txBody>
      </p:sp>
      <p:sp>
        <p:nvSpPr>
          <p:cNvPr id="4" name="Slide Number Placeholder 3">
            <a:extLst>
              <a:ext uri="{FF2B5EF4-FFF2-40B4-BE49-F238E27FC236}">
                <a16:creationId xmlns:a16="http://schemas.microsoft.com/office/drawing/2014/main" id="{8EDB694B-B99C-440A-84D4-24C1CCE64EBF}"/>
              </a:ext>
            </a:extLst>
          </p:cNvPr>
          <p:cNvSpPr>
            <a:spLocks noGrp="1"/>
          </p:cNvSpPr>
          <p:nvPr>
            <p:ph type="sldNum" sz="quarter" idx="12"/>
          </p:nvPr>
        </p:nvSpPr>
        <p:spPr/>
        <p:txBody>
          <a:bodyPr/>
          <a:lstStyle/>
          <a:p>
            <a:fld id="{588A7B10-5B59-5847-A2D4-DA6B67CC2B64}" type="slidenum">
              <a:rPr lang="en-US" smtClean="0"/>
              <a:t>3</a:t>
            </a:fld>
            <a:endParaRPr lang="en-US"/>
          </a:p>
        </p:txBody>
      </p:sp>
    </p:spTree>
    <p:extLst>
      <p:ext uri="{BB962C8B-B14F-4D97-AF65-F5344CB8AC3E}">
        <p14:creationId xmlns:p14="http://schemas.microsoft.com/office/powerpoint/2010/main" val="151888227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65BF54-0D0B-4993-8864-E42478364C19}"/>
              </a:ext>
            </a:extLst>
          </p:cNvPr>
          <p:cNvSpPr>
            <a:spLocks noGrp="1"/>
          </p:cNvSpPr>
          <p:nvPr>
            <p:ph type="title"/>
          </p:nvPr>
        </p:nvSpPr>
        <p:spPr/>
        <p:txBody>
          <a:bodyPr/>
          <a:lstStyle/>
          <a:p>
            <a:r>
              <a:rPr lang="en-US" dirty="0"/>
              <a:t>Summary</a:t>
            </a:r>
          </a:p>
        </p:txBody>
      </p:sp>
      <p:sp>
        <p:nvSpPr>
          <p:cNvPr id="3" name="Content Placeholder 2">
            <a:extLst>
              <a:ext uri="{FF2B5EF4-FFF2-40B4-BE49-F238E27FC236}">
                <a16:creationId xmlns:a16="http://schemas.microsoft.com/office/drawing/2014/main" id="{605B23A2-2114-4A58-8BC6-D42309BC5743}"/>
              </a:ext>
            </a:extLst>
          </p:cNvPr>
          <p:cNvSpPr>
            <a:spLocks noGrp="1"/>
          </p:cNvSpPr>
          <p:nvPr>
            <p:ph idx="1"/>
          </p:nvPr>
        </p:nvSpPr>
        <p:spPr/>
        <p:txBody>
          <a:bodyPr/>
          <a:lstStyle/>
          <a:p>
            <a:r>
              <a:rPr lang="en-US" dirty="0"/>
              <a:t>Quick-build projects are an option for quick implementation with the option to adjust</a:t>
            </a:r>
          </a:p>
          <a:p>
            <a:r>
              <a:rPr lang="en-US" dirty="0"/>
              <a:t>Plan and budget for the maintenance of pedestrian and bicycle facilities</a:t>
            </a:r>
          </a:p>
          <a:p>
            <a:r>
              <a:rPr lang="en-US" dirty="0"/>
              <a:t>Temporary traffic control zones must include an accessible </a:t>
            </a:r>
            <a:r>
              <a:rPr lang="en-US"/>
              <a:t>pedestrian route</a:t>
            </a:r>
            <a:endParaRPr lang="en-US" dirty="0"/>
          </a:p>
        </p:txBody>
      </p:sp>
      <p:sp>
        <p:nvSpPr>
          <p:cNvPr id="4" name="Slide Number Placeholder 3">
            <a:extLst>
              <a:ext uri="{FF2B5EF4-FFF2-40B4-BE49-F238E27FC236}">
                <a16:creationId xmlns:a16="http://schemas.microsoft.com/office/drawing/2014/main" id="{A9E1C62E-33A1-4D73-9ECD-0E4D9CEB1EA5}"/>
              </a:ext>
            </a:extLst>
          </p:cNvPr>
          <p:cNvSpPr>
            <a:spLocks noGrp="1"/>
          </p:cNvSpPr>
          <p:nvPr>
            <p:ph type="sldNum" sz="quarter" idx="12"/>
          </p:nvPr>
        </p:nvSpPr>
        <p:spPr/>
        <p:txBody>
          <a:bodyPr/>
          <a:lstStyle/>
          <a:p>
            <a:fld id="{588A7B10-5B59-5847-A2D4-DA6B67CC2B64}" type="slidenum">
              <a:rPr lang="en-US" smtClean="0"/>
              <a:t>30</a:t>
            </a:fld>
            <a:endParaRPr lang="en-US"/>
          </a:p>
        </p:txBody>
      </p:sp>
    </p:spTree>
    <p:extLst>
      <p:ext uri="{BB962C8B-B14F-4D97-AF65-F5344CB8AC3E}">
        <p14:creationId xmlns:p14="http://schemas.microsoft.com/office/powerpoint/2010/main" val="7174430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1AC8CDE7-2CB3-4BA1-A23E-4D3B6718E95C}"/>
              </a:ext>
            </a:extLst>
          </p:cNvPr>
          <p:cNvSpPr>
            <a:spLocks noGrp="1"/>
          </p:cNvSpPr>
          <p:nvPr>
            <p:ph type="sldNum" sz="quarter" idx="12"/>
          </p:nvPr>
        </p:nvSpPr>
        <p:spPr/>
        <p:txBody>
          <a:bodyPr/>
          <a:lstStyle/>
          <a:p>
            <a:fld id="{588A7B10-5B59-5847-A2D4-DA6B67CC2B64}" type="slidenum">
              <a:rPr lang="en-US" smtClean="0"/>
              <a:t>4</a:t>
            </a:fld>
            <a:endParaRPr lang="en-US"/>
          </a:p>
        </p:txBody>
      </p:sp>
      <p:pic>
        <p:nvPicPr>
          <p:cNvPr id="5" name="Picture 4" descr="Infographic. Titled &quot;tactical urbanism: the spectrum of change&quot;. On the left is an image for demonstration phase. In the middle are two images for pilot project and interim design phases (both are labeled quick build). On the far right is an image for permanent installation phase. ">
            <a:extLst>
              <a:ext uri="{FF2B5EF4-FFF2-40B4-BE49-F238E27FC236}">
                <a16:creationId xmlns:a16="http://schemas.microsoft.com/office/drawing/2014/main" id="{34E98639-6CC8-47A6-9406-7370E4589859}"/>
              </a:ext>
            </a:extLst>
          </p:cNvPr>
          <p:cNvPicPr>
            <a:picLocks noChangeAspect="1"/>
          </p:cNvPicPr>
          <p:nvPr/>
        </p:nvPicPr>
        <p:blipFill>
          <a:blip r:embed="rId3"/>
          <a:stretch>
            <a:fillRect/>
          </a:stretch>
        </p:blipFill>
        <p:spPr>
          <a:xfrm>
            <a:off x="514194" y="90416"/>
            <a:ext cx="7497014" cy="4194571"/>
          </a:xfrm>
          <a:prstGeom prst="rect">
            <a:avLst/>
          </a:prstGeom>
        </p:spPr>
      </p:pic>
      <p:sp>
        <p:nvSpPr>
          <p:cNvPr id="6" name="TextBox 5">
            <a:extLst>
              <a:ext uri="{FF2B5EF4-FFF2-40B4-BE49-F238E27FC236}">
                <a16:creationId xmlns:a16="http://schemas.microsoft.com/office/drawing/2014/main" id="{B7F6F2D3-96DC-45F2-B676-9EC4783E2425}"/>
              </a:ext>
            </a:extLst>
          </p:cNvPr>
          <p:cNvSpPr txBox="1"/>
          <p:nvPr/>
        </p:nvSpPr>
        <p:spPr>
          <a:xfrm>
            <a:off x="5072138" y="4284987"/>
            <a:ext cx="3015276" cy="253916"/>
          </a:xfrm>
          <a:prstGeom prst="rect">
            <a:avLst/>
          </a:prstGeom>
          <a:noFill/>
        </p:spPr>
        <p:txBody>
          <a:bodyPr wrap="square" rtlCol="0">
            <a:spAutoFit/>
          </a:bodyPr>
          <a:lstStyle/>
          <a:p>
            <a:pPr algn="r"/>
            <a:r>
              <a:rPr lang="en-US" sz="1050" i="1" dirty="0" err="1"/>
              <a:t>PeopleForBikes</a:t>
            </a:r>
            <a:endParaRPr lang="en-US" sz="1050" i="1" dirty="0"/>
          </a:p>
        </p:txBody>
      </p:sp>
    </p:spTree>
    <p:extLst>
      <p:ext uri="{BB962C8B-B14F-4D97-AF65-F5344CB8AC3E}">
        <p14:creationId xmlns:p14="http://schemas.microsoft.com/office/powerpoint/2010/main" val="19727821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47D04-733E-44EA-8E26-F46476E7E237}"/>
              </a:ext>
            </a:extLst>
          </p:cNvPr>
          <p:cNvSpPr>
            <a:spLocks noGrp="1"/>
          </p:cNvSpPr>
          <p:nvPr>
            <p:ph type="title"/>
          </p:nvPr>
        </p:nvSpPr>
        <p:spPr/>
        <p:txBody>
          <a:bodyPr/>
          <a:lstStyle/>
          <a:p>
            <a:r>
              <a:rPr lang="en-US" dirty="0"/>
              <a:t>Pop-ups and Interim Designs</a:t>
            </a:r>
          </a:p>
        </p:txBody>
      </p:sp>
      <p:sp>
        <p:nvSpPr>
          <p:cNvPr id="4" name="Slide Number Placeholder 3">
            <a:extLst>
              <a:ext uri="{FF2B5EF4-FFF2-40B4-BE49-F238E27FC236}">
                <a16:creationId xmlns:a16="http://schemas.microsoft.com/office/drawing/2014/main" id="{C36DB7F7-6734-4FAA-AFFE-75D2E1F21DC4}"/>
              </a:ext>
            </a:extLst>
          </p:cNvPr>
          <p:cNvSpPr>
            <a:spLocks noGrp="1"/>
          </p:cNvSpPr>
          <p:nvPr>
            <p:ph type="sldNum" sz="quarter" idx="12"/>
          </p:nvPr>
        </p:nvSpPr>
        <p:spPr/>
        <p:txBody>
          <a:bodyPr/>
          <a:lstStyle/>
          <a:p>
            <a:fld id="{588A7B10-5B59-5847-A2D4-DA6B67CC2B64}" type="slidenum">
              <a:rPr lang="en-US" smtClean="0"/>
              <a:t>5</a:t>
            </a:fld>
            <a:endParaRPr lang="en-US"/>
          </a:p>
        </p:txBody>
      </p:sp>
      <p:pic>
        <p:nvPicPr>
          <p:cNvPr id="1026" name="Picture 2" descr="Interim curb extension at a crosswalk in Memphis ">
            <a:extLst>
              <a:ext uri="{FF2B5EF4-FFF2-40B4-BE49-F238E27FC236}">
                <a16:creationId xmlns:a16="http://schemas.microsoft.com/office/drawing/2014/main" id="{9BF077F8-7B90-4986-BDF7-641C98EEC3F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7387" y="2905470"/>
            <a:ext cx="2587999" cy="1940999"/>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C33DA296-CB54-4083-AC55-3AAA08672B2E}"/>
              </a:ext>
            </a:extLst>
          </p:cNvPr>
          <p:cNvSpPr txBox="1"/>
          <p:nvPr/>
        </p:nvSpPr>
        <p:spPr>
          <a:xfrm>
            <a:off x="4988677" y="4819513"/>
            <a:ext cx="3135312" cy="261610"/>
          </a:xfrm>
          <a:prstGeom prst="rect">
            <a:avLst/>
          </a:prstGeom>
          <a:noFill/>
        </p:spPr>
        <p:txBody>
          <a:bodyPr wrap="square" rtlCol="0">
            <a:spAutoFit/>
          </a:bodyPr>
          <a:lstStyle/>
          <a:p>
            <a:pPr algn="r"/>
            <a:r>
              <a:rPr lang="en-US" sz="1050" i="1" dirty="0"/>
              <a:t>Pedbikeimages.org – Kristen Brookshire</a:t>
            </a:r>
          </a:p>
        </p:txBody>
      </p:sp>
      <p:sp>
        <p:nvSpPr>
          <p:cNvPr id="7" name="Content Placeholder 2">
            <a:extLst>
              <a:ext uri="{FF2B5EF4-FFF2-40B4-BE49-F238E27FC236}">
                <a16:creationId xmlns:a16="http://schemas.microsoft.com/office/drawing/2014/main" id="{5ED75C71-24AE-4F62-99B2-D0CD56751253}"/>
              </a:ext>
            </a:extLst>
          </p:cNvPr>
          <p:cNvSpPr>
            <a:spLocks noGrp="1"/>
          </p:cNvSpPr>
          <p:nvPr>
            <p:ph idx="1"/>
          </p:nvPr>
        </p:nvSpPr>
        <p:spPr>
          <a:xfrm>
            <a:off x="359507" y="1200150"/>
            <a:ext cx="4629170" cy="3600450"/>
          </a:xfrm>
        </p:spPr>
        <p:txBody>
          <a:bodyPr>
            <a:normAutofit/>
          </a:bodyPr>
          <a:lstStyle/>
          <a:p>
            <a:r>
              <a:rPr lang="en-US" dirty="0"/>
              <a:t>“Quick-build projects”</a:t>
            </a:r>
          </a:p>
          <a:p>
            <a:pPr lvl="1"/>
            <a:r>
              <a:rPr lang="en-US" dirty="0"/>
              <a:t>Led by a city government or other public agency</a:t>
            </a:r>
          </a:p>
          <a:p>
            <a:pPr lvl="1"/>
            <a:r>
              <a:rPr lang="en-US" dirty="0"/>
              <a:t>Installed roughly within one year of the start of planning</a:t>
            </a:r>
          </a:p>
          <a:p>
            <a:pPr lvl="1"/>
            <a:r>
              <a:rPr lang="en-US" dirty="0"/>
              <a:t>Planned with the expectation that it may undergo change after installation</a:t>
            </a:r>
          </a:p>
          <a:p>
            <a:pPr lvl="2"/>
            <a:r>
              <a:rPr lang="en-US" dirty="0"/>
              <a:t>Built using materials that allow for such changes</a:t>
            </a:r>
          </a:p>
        </p:txBody>
      </p:sp>
      <p:pic>
        <p:nvPicPr>
          <p:cNvPr id="3" name="Picture 2" descr="A crowd of people stand by a rainbow colored crosswalk in DC ">
            <a:extLst>
              <a:ext uri="{FF2B5EF4-FFF2-40B4-BE49-F238E27FC236}">
                <a16:creationId xmlns:a16="http://schemas.microsoft.com/office/drawing/2014/main" id="{07710923-964B-4E56-8EDD-0BEE3BC5AE63}"/>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17387" y="1200150"/>
            <a:ext cx="2587999" cy="1424797"/>
          </a:xfrm>
          <a:prstGeom prst="rect">
            <a:avLst/>
          </a:prstGeom>
          <a:noFill/>
          <a:ln>
            <a:solidFill>
              <a:schemeClr val="tx2"/>
            </a:solidFill>
          </a:ln>
          <a:extLst>
            <a:ext uri="{909E8E84-426E-40DD-AFC4-6F175D3DCCD1}">
              <a14:hiddenFill xmlns:a14="http://schemas.microsoft.com/office/drawing/2010/main">
                <a:solidFill>
                  <a:srgbClr val="FFFFFF"/>
                </a:solidFill>
              </a14:hiddenFill>
            </a:ext>
          </a:extLst>
        </p:spPr>
      </p:pic>
      <p:sp>
        <p:nvSpPr>
          <p:cNvPr id="5" name="TextBox 4"/>
          <p:cNvSpPr txBox="1"/>
          <p:nvPr/>
        </p:nvSpPr>
        <p:spPr>
          <a:xfrm>
            <a:off x="5108714" y="2624947"/>
            <a:ext cx="3015276" cy="253916"/>
          </a:xfrm>
          <a:prstGeom prst="rect">
            <a:avLst/>
          </a:prstGeom>
          <a:noFill/>
        </p:spPr>
        <p:txBody>
          <a:bodyPr wrap="square" rtlCol="0">
            <a:spAutoFit/>
          </a:bodyPr>
          <a:lstStyle/>
          <a:p>
            <a:pPr algn="r"/>
            <a:r>
              <a:rPr lang="en-US" sz="1050" i="1" dirty="0"/>
              <a:t>Wikimedia Commons - </a:t>
            </a:r>
            <a:r>
              <a:rPr lang="en-US" sz="1050" i="1" dirty="0" err="1"/>
              <a:t>DCRainbowCrosswalks</a:t>
            </a:r>
            <a:endParaRPr lang="en-US" sz="1050" i="1" dirty="0"/>
          </a:p>
        </p:txBody>
      </p:sp>
    </p:spTree>
    <p:extLst>
      <p:ext uri="{BB962C8B-B14F-4D97-AF65-F5344CB8AC3E}">
        <p14:creationId xmlns:p14="http://schemas.microsoft.com/office/powerpoint/2010/main" val="6457036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47D04-733E-44EA-8E26-F46476E7E237}"/>
              </a:ext>
            </a:extLst>
          </p:cNvPr>
          <p:cNvSpPr>
            <a:spLocks noGrp="1"/>
          </p:cNvSpPr>
          <p:nvPr>
            <p:ph type="title"/>
          </p:nvPr>
        </p:nvSpPr>
        <p:spPr>
          <a:xfrm>
            <a:off x="359508" y="205979"/>
            <a:ext cx="7620000" cy="845581"/>
          </a:xfrm>
        </p:spPr>
        <p:txBody>
          <a:bodyPr/>
          <a:lstStyle/>
          <a:p>
            <a:r>
              <a:rPr lang="en-US" dirty="0"/>
              <a:t>Quick-Builds: Policies</a:t>
            </a:r>
          </a:p>
        </p:txBody>
      </p:sp>
      <p:sp>
        <p:nvSpPr>
          <p:cNvPr id="4" name="Slide Number Placeholder 3">
            <a:extLst>
              <a:ext uri="{FF2B5EF4-FFF2-40B4-BE49-F238E27FC236}">
                <a16:creationId xmlns:a16="http://schemas.microsoft.com/office/drawing/2014/main" id="{C36DB7F7-6734-4FAA-AFFE-75D2E1F21DC4}"/>
              </a:ext>
            </a:extLst>
          </p:cNvPr>
          <p:cNvSpPr>
            <a:spLocks noGrp="1"/>
          </p:cNvSpPr>
          <p:nvPr>
            <p:ph type="sldNum" sz="quarter" idx="12"/>
          </p:nvPr>
        </p:nvSpPr>
        <p:spPr/>
        <p:txBody>
          <a:bodyPr/>
          <a:lstStyle/>
          <a:p>
            <a:fld id="{588A7B10-5B59-5847-A2D4-DA6B67CC2B64}" type="slidenum">
              <a:rPr lang="en-US" smtClean="0"/>
              <a:t>6</a:t>
            </a:fld>
            <a:endParaRPr lang="en-US"/>
          </a:p>
        </p:txBody>
      </p:sp>
      <p:sp>
        <p:nvSpPr>
          <p:cNvPr id="7" name="Content Placeholder 2">
            <a:extLst>
              <a:ext uri="{FF2B5EF4-FFF2-40B4-BE49-F238E27FC236}">
                <a16:creationId xmlns:a16="http://schemas.microsoft.com/office/drawing/2014/main" id="{5ED75C71-24AE-4F62-99B2-D0CD56751253}"/>
              </a:ext>
            </a:extLst>
          </p:cNvPr>
          <p:cNvSpPr>
            <a:spLocks noGrp="1"/>
          </p:cNvSpPr>
          <p:nvPr>
            <p:ph idx="1"/>
          </p:nvPr>
        </p:nvSpPr>
        <p:spPr>
          <a:xfrm>
            <a:off x="359508" y="1282642"/>
            <a:ext cx="3583319" cy="2987103"/>
          </a:xfrm>
        </p:spPr>
        <p:txBody>
          <a:bodyPr>
            <a:normAutofit lnSpcReduction="10000"/>
          </a:bodyPr>
          <a:lstStyle/>
          <a:p>
            <a:r>
              <a:rPr lang="en-US" dirty="0"/>
              <a:t>Designated team of specialists</a:t>
            </a:r>
          </a:p>
          <a:p>
            <a:r>
              <a:rPr lang="en-US" dirty="0"/>
              <a:t>A system for seizing opportunities</a:t>
            </a:r>
          </a:p>
          <a:p>
            <a:r>
              <a:rPr lang="en-US" dirty="0"/>
              <a:t>Institutionalized urgency</a:t>
            </a:r>
          </a:p>
          <a:p>
            <a:r>
              <a:rPr lang="en-US" dirty="0"/>
              <a:t>Reliable funding strategy</a:t>
            </a:r>
          </a:p>
          <a:p>
            <a:r>
              <a:rPr lang="en-US" dirty="0"/>
              <a:t>Contracting plan</a:t>
            </a:r>
          </a:p>
          <a:p>
            <a:r>
              <a:rPr lang="en-US" dirty="0"/>
              <a:t>System of measurement</a:t>
            </a:r>
          </a:p>
        </p:txBody>
      </p:sp>
      <p:sp>
        <p:nvSpPr>
          <p:cNvPr id="8" name="TextBox 7">
            <a:extLst>
              <a:ext uri="{FF2B5EF4-FFF2-40B4-BE49-F238E27FC236}">
                <a16:creationId xmlns:a16="http://schemas.microsoft.com/office/drawing/2014/main" id="{5AC802CF-A5D0-4351-B743-698F868181CC}"/>
              </a:ext>
            </a:extLst>
          </p:cNvPr>
          <p:cNvSpPr txBox="1"/>
          <p:nvPr/>
        </p:nvSpPr>
        <p:spPr>
          <a:xfrm>
            <a:off x="5030982" y="3577784"/>
            <a:ext cx="3135312" cy="261610"/>
          </a:xfrm>
          <a:prstGeom prst="rect">
            <a:avLst/>
          </a:prstGeom>
          <a:noFill/>
        </p:spPr>
        <p:txBody>
          <a:bodyPr wrap="square" rtlCol="0">
            <a:spAutoFit/>
          </a:bodyPr>
          <a:lstStyle/>
          <a:p>
            <a:pPr algn="r"/>
            <a:r>
              <a:rPr lang="en-US" sz="1050" i="1" dirty="0" err="1"/>
              <a:t>PeopleForBikes</a:t>
            </a:r>
            <a:endParaRPr lang="en-US" sz="1050" i="1" dirty="0"/>
          </a:p>
        </p:txBody>
      </p:sp>
      <p:pic>
        <p:nvPicPr>
          <p:cNvPr id="3" name="Picture 2" descr="An interim curb extension lined by potted plants with new crosswalks extending from it "/>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67717" y="1565727"/>
            <a:ext cx="4198577" cy="2012046"/>
          </a:xfrm>
          <a:prstGeom prst="rect">
            <a:avLst/>
          </a:prstGeom>
        </p:spPr>
      </p:pic>
    </p:spTree>
    <p:extLst>
      <p:ext uri="{BB962C8B-B14F-4D97-AF65-F5344CB8AC3E}">
        <p14:creationId xmlns:p14="http://schemas.microsoft.com/office/powerpoint/2010/main" val="15027735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347D04-733E-44EA-8E26-F46476E7E237}"/>
              </a:ext>
            </a:extLst>
          </p:cNvPr>
          <p:cNvSpPr>
            <a:spLocks noGrp="1"/>
          </p:cNvSpPr>
          <p:nvPr>
            <p:ph type="title"/>
          </p:nvPr>
        </p:nvSpPr>
        <p:spPr>
          <a:xfrm>
            <a:off x="359508" y="205978"/>
            <a:ext cx="7620000" cy="1420691"/>
          </a:xfrm>
        </p:spPr>
        <p:txBody>
          <a:bodyPr/>
          <a:lstStyle/>
          <a:p>
            <a:r>
              <a:rPr lang="en-US" dirty="0"/>
              <a:t>Quick-Builds:</a:t>
            </a:r>
            <a:br>
              <a:rPr lang="en-US" dirty="0"/>
            </a:br>
            <a:r>
              <a:rPr lang="en-US" dirty="0"/>
              <a:t>Design</a:t>
            </a:r>
          </a:p>
        </p:txBody>
      </p:sp>
      <p:sp>
        <p:nvSpPr>
          <p:cNvPr id="4" name="Slide Number Placeholder 3">
            <a:extLst>
              <a:ext uri="{FF2B5EF4-FFF2-40B4-BE49-F238E27FC236}">
                <a16:creationId xmlns:a16="http://schemas.microsoft.com/office/drawing/2014/main" id="{C36DB7F7-6734-4FAA-AFFE-75D2E1F21DC4}"/>
              </a:ext>
            </a:extLst>
          </p:cNvPr>
          <p:cNvSpPr>
            <a:spLocks noGrp="1"/>
          </p:cNvSpPr>
          <p:nvPr>
            <p:ph type="sldNum" sz="quarter" idx="12"/>
          </p:nvPr>
        </p:nvSpPr>
        <p:spPr/>
        <p:txBody>
          <a:bodyPr/>
          <a:lstStyle/>
          <a:p>
            <a:fld id="{588A7B10-5B59-5847-A2D4-DA6B67CC2B64}" type="slidenum">
              <a:rPr lang="en-US" smtClean="0"/>
              <a:t>7</a:t>
            </a:fld>
            <a:endParaRPr lang="en-US"/>
          </a:p>
        </p:txBody>
      </p:sp>
      <p:sp>
        <p:nvSpPr>
          <p:cNvPr id="5" name="Content Placeholder 2">
            <a:extLst>
              <a:ext uri="{FF2B5EF4-FFF2-40B4-BE49-F238E27FC236}">
                <a16:creationId xmlns:a16="http://schemas.microsoft.com/office/drawing/2014/main" id="{81B1062F-27F4-4E0C-8D04-3FB45D0AC02E}"/>
              </a:ext>
            </a:extLst>
          </p:cNvPr>
          <p:cNvSpPr>
            <a:spLocks noGrp="1"/>
          </p:cNvSpPr>
          <p:nvPr>
            <p:ph idx="1"/>
          </p:nvPr>
        </p:nvSpPr>
        <p:spPr>
          <a:xfrm>
            <a:off x="359507" y="1737360"/>
            <a:ext cx="4048413" cy="2850543"/>
          </a:xfrm>
        </p:spPr>
        <p:txBody>
          <a:bodyPr>
            <a:normAutofit/>
          </a:bodyPr>
          <a:lstStyle/>
          <a:p>
            <a:r>
              <a:rPr lang="en-US" dirty="0"/>
              <a:t>Built using materials that allow for change after installation</a:t>
            </a:r>
          </a:p>
          <a:p>
            <a:r>
              <a:rPr lang="en-US" dirty="0"/>
              <a:t>Flexible implementation plan</a:t>
            </a:r>
          </a:p>
          <a:p>
            <a:r>
              <a:rPr lang="en-US" dirty="0"/>
              <a:t>Maintenance plan in place</a:t>
            </a:r>
          </a:p>
          <a:p>
            <a:r>
              <a:rPr lang="en-US" dirty="0"/>
              <a:t>A collaborative design process</a:t>
            </a:r>
          </a:p>
        </p:txBody>
      </p:sp>
      <p:sp>
        <p:nvSpPr>
          <p:cNvPr id="9" name="TextBox 8">
            <a:extLst>
              <a:ext uri="{FF2B5EF4-FFF2-40B4-BE49-F238E27FC236}">
                <a16:creationId xmlns:a16="http://schemas.microsoft.com/office/drawing/2014/main" id="{87D9C475-2FAB-4FC4-B070-ED8433E859EF}"/>
              </a:ext>
            </a:extLst>
          </p:cNvPr>
          <p:cNvSpPr txBox="1"/>
          <p:nvPr/>
        </p:nvSpPr>
        <p:spPr>
          <a:xfrm>
            <a:off x="5021488" y="4869006"/>
            <a:ext cx="3135312" cy="261610"/>
          </a:xfrm>
          <a:prstGeom prst="rect">
            <a:avLst/>
          </a:prstGeom>
          <a:noFill/>
        </p:spPr>
        <p:txBody>
          <a:bodyPr wrap="square" rtlCol="0">
            <a:spAutoFit/>
          </a:bodyPr>
          <a:lstStyle/>
          <a:p>
            <a:pPr algn="r"/>
            <a:r>
              <a:rPr lang="en-US" sz="1050" i="1" dirty="0"/>
              <a:t>Pedbikeimages.org – Kristen Brookshire</a:t>
            </a:r>
          </a:p>
        </p:txBody>
      </p:sp>
      <p:pic>
        <p:nvPicPr>
          <p:cNvPr id="1026" name="Picture 2" descr="A man and woman wait to walk across the road at an intersection while standing at a colorfully painted curb extension">
            <a:extLst>
              <a:ext uri="{FF2B5EF4-FFF2-40B4-BE49-F238E27FC236}">
                <a16:creationId xmlns:a16="http://schemas.microsoft.com/office/drawing/2014/main" id="{BD102CAD-D5CA-41FD-B5F4-F6867BD7FBA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36082" y="288819"/>
            <a:ext cx="3420718" cy="456095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48943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36DB7F7-6734-4FAA-AFFE-75D2E1F21DC4}"/>
              </a:ext>
            </a:extLst>
          </p:cNvPr>
          <p:cNvSpPr>
            <a:spLocks noGrp="1"/>
          </p:cNvSpPr>
          <p:nvPr>
            <p:ph type="sldNum" sz="quarter" idx="12"/>
          </p:nvPr>
        </p:nvSpPr>
        <p:spPr/>
        <p:txBody>
          <a:bodyPr/>
          <a:lstStyle/>
          <a:p>
            <a:fld id="{588A7B10-5B59-5847-A2D4-DA6B67CC2B64}" type="slidenum">
              <a:rPr lang="en-US" smtClean="0"/>
              <a:t>8</a:t>
            </a:fld>
            <a:endParaRPr lang="en-US"/>
          </a:p>
        </p:txBody>
      </p:sp>
      <p:sp>
        <p:nvSpPr>
          <p:cNvPr id="7" name="Content Placeholder 2">
            <a:extLst>
              <a:ext uri="{FF2B5EF4-FFF2-40B4-BE49-F238E27FC236}">
                <a16:creationId xmlns:a16="http://schemas.microsoft.com/office/drawing/2014/main" id="{5ED75C71-24AE-4F62-99B2-D0CD56751253}"/>
              </a:ext>
            </a:extLst>
          </p:cNvPr>
          <p:cNvSpPr>
            <a:spLocks noGrp="1"/>
          </p:cNvSpPr>
          <p:nvPr>
            <p:ph idx="1"/>
          </p:nvPr>
        </p:nvSpPr>
        <p:spPr>
          <a:xfrm>
            <a:off x="359506" y="1170432"/>
            <a:ext cx="5145182" cy="3630167"/>
          </a:xfrm>
        </p:spPr>
        <p:txBody>
          <a:bodyPr>
            <a:normAutofit/>
          </a:bodyPr>
          <a:lstStyle/>
          <a:p>
            <a:r>
              <a:rPr lang="en-US" dirty="0"/>
              <a:t>An outreach plan</a:t>
            </a:r>
          </a:p>
          <a:p>
            <a:r>
              <a:rPr lang="en-US" dirty="0"/>
              <a:t>Clear and specialized communications</a:t>
            </a:r>
          </a:p>
          <a:p>
            <a:r>
              <a:rPr lang="en-US" dirty="0"/>
              <a:t>Engaging activation strategies</a:t>
            </a:r>
          </a:p>
        </p:txBody>
      </p:sp>
      <p:sp>
        <p:nvSpPr>
          <p:cNvPr id="5" name="Title 1">
            <a:extLst>
              <a:ext uri="{FF2B5EF4-FFF2-40B4-BE49-F238E27FC236}">
                <a16:creationId xmlns:a16="http://schemas.microsoft.com/office/drawing/2014/main" id="{9B82D454-184F-4459-B258-AAD600218F11}"/>
              </a:ext>
            </a:extLst>
          </p:cNvPr>
          <p:cNvSpPr txBox="1">
            <a:spLocks/>
          </p:cNvSpPr>
          <p:nvPr/>
        </p:nvSpPr>
        <p:spPr>
          <a:xfrm>
            <a:off x="359508" y="205979"/>
            <a:ext cx="7620000" cy="772429"/>
          </a:xfrm>
          <a:prstGeom prst="rect">
            <a:avLst/>
          </a:prstGeom>
        </p:spPr>
        <p:txBody>
          <a:bodyPr vert="horz" lIns="91440" tIns="45720" rIns="91440" bIns="45720" rtlCol="0" anchor="ctr">
            <a:noAutofit/>
          </a:bodyPr>
          <a:lstStyle>
            <a:lvl1pPr algn="l" defTabSz="914400" rtl="0" eaLnBrk="1" latinLnBrk="0" hangingPunct="1">
              <a:spcBef>
                <a:spcPct val="0"/>
              </a:spcBef>
              <a:buNone/>
              <a:defRPr sz="4600" kern="1200" cap="none" spc="-100" baseline="0">
                <a:ln>
                  <a:noFill/>
                </a:ln>
                <a:solidFill>
                  <a:schemeClr val="tx2"/>
                </a:solidFill>
                <a:effectLst/>
                <a:latin typeface="+mj-lt"/>
                <a:ea typeface="+mj-ea"/>
                <a:cs typeface="+mj-cs"/>
              </a:defRPr>
            </a:lvl1pPr>
          </a:lstStyle>
          <a:p>
            <a:r>
              <a:rPr lang="en-US" sz="4400" dirty="0"/>
              <a:t>Quick-Builds: Public Involvement </a:t>
            </a:r>
          </a:p>
        </p:txBody>
      </p:sp>
    </p:spTree>
    <p:extLst>
      <p:ext uri="{BB962C8B-B14F-4D97-AF65-F5344CB8AC3E}">
        <p14:creationId xmlns:p14="http://schemas.microsoft.com/office/powerpoint/2010/main" val="37155186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2CB3F1-EC7C-4C98-8581-6F0766BE0D50}"/>
              </a:ext>
            </a:extLst>
          </p:cNvPr>
          <p:cNvSpPr>
            <a:spLocks noGrp="1"/>
          </p:cNvSpPr>
          <p:nvPr>
            <p:ph type="title"/>
          </p:nvPr>
        </p:nvSpPr>
        <p:spPr/>
        <p:txBody>
          <a:bodyPr/>
          <a:lstStyle/>
          <a:p>
            <a:r>
              <a:rPr lang="en-US" dirty="0"/>
              <a:t>Maintenance</a:t>
            </a:r>
          </a:p>
        </p:txBody>
      </p:sp>
      <p:sp>
        <p:nvSpPr>
          <p:cNvPr id="3" name="Text Placeholder 2">
            <a:extLst>
              <a:ext uri="{FF2B5EF4-FFF2-40B4-BE49-F238E27FC236}">
                <a16:creationId xmlns:a16="http://schemas.microsoft.com/office/drawing/2014/main" id="{83335C01-C9DF-4675-A0E1-750BFF885A3D}"/>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4E3C1EF-015E-4281-B0D2-001EA8CE8CC2}"/>
              </a:ext>
            </a:extLst>
          </p:cNvPr>
          <p:cNvSpPr>
            <a:spLocks noGrp="1"/>
          </p:cNvSpPr>
          <p:nvPr>
            <p:ph type="sldNum" sz="quarter" idx="12"/>
          </p:nvPr>
        </p:nvSpPr>
        <p:spPr/>
        <p:txBody>
          <a:bodyPr/>
          <a:lstStyle/>
          <a:p>
            <a:fld id="{588A7B10-5B59-5847-A2D4-DA6B67CC2B64}" type="slidenum">
              <a:rPr lang="en-US" smtClean="0"/>
              <a:t>9</a:t>
            </a:fld>
            <a:endParaRPr lang="en-US"/>
          </a:p>
        </p:txBody>
      </p:sp>
    </p:spTree>
    <p:extLst>
      <p:ext uri="{BB962C8B-B14F-4D97-AF65-F5344CB8AC3E}">
        <p14:creationId xmlns:p14="http://schemas.microsoft.com/office/powerpoint/2010/main" val="266118771"/>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HSRC_FHWA_16x9">
  <a:themeElements>
    <a:clrScheme name="DOT">
      <a:dk1>
        <a:srgbClr val="2F2B20"/>
      </a:dk1>
      <a:lt1>
        <a:srgbClr val="FFFFFF"/>
      </a:lt1>
      <a:dk2>
        <a:srgbClr val="005799"/>
      </a:dk2>
      <a:lt2>
        <a:srgbClr val="B8D2E6"/>
      </a:lt2>
      <a:accent1>
        <a:srgbClr val="A9A9A9"/>
      </a:accent1>
      <a:accent2>
        <a:srgbClr val="BEBEBE"/>
      </a:accent2>
      <a:accent3>
        <a:srgbClr val="D2D2D2"/>
      </a:accent3>
      <a:accent4>
        <a:srgbClr val="A3A3A3"/>
      </a:accent4>
      <a:accent5>
        <a:srgbClr val="C8C8C8"/>
      </a:accent5>
      <a:accent6>
        <a:srgbClr val="B1B1B1"/>
      </a:accent6>
      <a:hlink>
        <a:srgbClr val="005799"/>
      </a:hlink>
      <a:folHlink>
        <a:srgbClr val="4C7899"/>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Adjacency">
      <a:fillStyleLst>
        <a:solidFill>
          <a:schemeClr val="phClr"/>
        </a:solidFill>
        <a:solidFill>
          <a:schemeClr val="phClr">
            <a:tint val="55000"/>
          </a:schemeClr>
        </a:solidFill>
        <a:solidFill>
          <a:schemeClr val="phClr"/>
        </a:soli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outerShdw blurRad="50800" dist="25400" algn="bl" rotWithShape="0">
              <a:srgbClr val="000000">
                <a:alpha val="60000"/>
              </a:srgbClr>
            </a:outerShdw>
          </a:effectLst>
        </a:effectStyle>
        <a:effectStyle>
          <a:effectLst/>
          <a:scene3d>
            <a:camera prst="orthographicFront">
              <a:rot lat="0" lon="0" rev="0"/>
            </a:camera>
            <a:lightRig rig="brightRoom" dir="tl">
              <a:rot lat="0" lon="0" rev="1800000"/>
            </a:lightRig>
          </a:scene3d>
          <a:sp3d contourW="10160" prstMaterial="dkEdge">
            <a:bevelT w="38100" h="50800" prst="angle"/>
            <a:contourClr>
              <a:schemeClr val="phClr">
                <a:shade val="40000"/>
                <a:satMod val="150000"/>
              </a:schemeClr>
            </a:contourClr>
          </a:sp3d>
        </a:effectStyle>
      </a:effectStyleLst>
      <a:bgFillStyleLst>
        <a:solidFill>
          <a:schemeClr val="phClr"/>
        </a:solidFill>
        <a:gradFill rotWithShape="1">
          <a:gsLst>
            <a:gs pos="0">
              <a:schemeClr val="phClr">
                <a:tint val="90000"/>
              </a:schemeClr>
            </a:gs>
            <a:gs pos="75000">
              <a:schemeClr val="phClr">
                <a:shade val="100000"/>
                <a:satMod val="115000"/>
              </a:schemeClr>
            </a:gs>
            <a:gs pos="100000">
              <a:schemeClr val="phClr">
                <a:shade val="70000"/>
                <a:satMod val="130000"/>
              </a:schemeClr>
            </a:gs>
          </a:gsLst>
          <a:path path="circle">
            <a:fillToRect l="20000" t="50000" r="100000" b="50000"/>
          </a:path>
        </a:gradFill>
        <a:blipFill rotWithShape="1">
          <a:blip xmlns:r="http://schemas.openxmlformats.org/officeDocument/2006/relationships" r:embed="rId1">
            <a:duotone>
              <a:schemeClr val="phClr">
                <a:tint val="97000"/>
              </a:schemeClr>
              <a:schemeClr val="phClr">
                <a:shade val="96000"/>
              </a:schemeClr>
            </a:duotone>
          </a:blip>
          <a:tile tx="0" ty="0" sx="32000" sy="32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HSRC_FHWA_16x9</Template>
  <TotalTime>1926</TotalTime>
  <Words>3156</Words>
  <Application>Microsoft Office PowerPoint</Application>
  <PresentationFormat>On-screen Show (16:9)</PresentationFormat>
  <Paragraphs>340</Paragraphs>
  <Slides>30</Slides>
  <Notes>26</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30</vt:i4>
      </vt:variant>
    </vt:vector>
  </HeadingPairs>
  <TitlesOfParts>
    <vt:vector size="34" baseType="lpstr">
      <vt:lpstr>Arial</vt:lpstr>
      <vt:lpstr>Calibri</vt:lpstr>
      <vt:lpstr>Franklin Gothic Medium</vt:lpstr>
      <vt:lpstr>HSRC_FHWA_16x9</vt:lpstr>
      <vt:lpstr>Temporary Facilities and Maintenance</vt:lpstr>
      <vt:lpstr>Module Outline</vt:lpstr>
      <vt:lpstr>Pop-Up projects and interim designs</vt:lpstr>
      <vt:lpstr>PowerPoint Presentation</vt:lpstr>
      <vt:lpstr>Pop-ups and Interim Designs</vt:lpstr>
      <vt:lpstr>Quick-Builds: Policies</vt:lpstr>
      <vt:lpstr>Quick-Builds: Design</vt:lpstr>
      <vt:lpstr>PowerPoint Presentation</vt:lpstr>
      <vt:lpstr>Maintenance</vt:lpstr>
      <vt:lpstr>Maintenance Objectives</vt:lpstr>
      <vt:lpstr>Importance of Pedestrian Facility Maintenance</vt:lpstr>
      <vt:lpstr>Common Maintenance Problems for Pedestrians</vt:lpstr>
      <vt:lpstr>PowerPoint Presentation</vt:lpstr>
      <vt:lpstr>Common Maintenance Problems for Bicyclists</vt:lpstr>
      <vt:lpstr>Snow Removal</vt:lpstr>
      <vt:lpstr>Snow Removal</vt:lpstr>
      <vt:lpstr>Snow Removal</vt:lpstr>
      <vt:lpstr>Work Zones</vt:lpstr>
      <vt:lpstr>Work Zone Principles for Pedestrians and Bicyclists</vt:lpstr>
      <vt:lpstr>Work Zone Toolbox</vt:lpstr>
      <vt:lpstr>Example of sidewalk closure and pedestrian detour</vt:lpstr>
      <vt:lpstr>Work Zones</vt:lpstr>
      <vt:lpstr>Work Zones</vt:lpstr>
      <vt:lpstr>Work Zones: Case Studies</vt:lpstr>
      <vt:lpstr>Virginia DOT:  Work Zone Pedestrian and Bicycle Guidance (2016)</vt:lpstr>
      <vt:lpstr>Virginia DOT</vt:lpstr>
      <vt:lpstr>District DOT:  Pedestrian Safety and Work Zone Standards (2007)</vt:lpstr>
      <vt:lpstr>District DOT</vt:lpstr>
      <vt:lpstr>PowerPoint Presentation</vt:lpstr>
      <vt:lpstr>Summary</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Title</dc:title>
  <dc:creator>Kristen Brookshire</dc:creator>
  <cp:lastModifiedBy>Brookshire, Kristen Holly</cp:lastModifiedBy>
  <cp:revision>130</cp:revision>
  <dcterms:created xsi:type="dcterms:W3CDTF">2019-02-14T20:40:13Z</dcterms:created>
  <dcterms:modified xsi:type="dcterms:W3CDTF">2019-10-02T17:26:20Z</dcterms:modified>
</cp:coreProperties>
</file>